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7" r:id="rId2"/>
    <p:sldId id="345" r:id="rId3"/>
    <p:sldId id="302" r:id="rId4"/>
    <p:sldId id="337" r:id="rId5"/>
    <p:sldId id="346" r:id="rId6"/>
    <p:sldId id="272" r:id="rId7"/>
    <p:sldId id="319" r:id="rId8"/>
    <p:sldId id="338" r:id="rId9"/>
    <p:sldId id="279" r:id="rId10"/>
    <p:sldId id="347" r:id="rId11"/>
    <p:sldId id="270" r:id="rId12"/>
    <p:sldId id="341" r:id="rId13"/>
    <p:sldId id="339" r:id="rId14"/>
    <p:sldId id="314" r:id="rId15"/>
    <p:sldId id="342" r:id="rId16"/>
    <p:sldId id="343" r:id="rId17"/>
    <p:sldId id="287" r:id="rId18"/>
    <p:sldId id="318" r:id="rId19"/>
    <p:sldId id="285" r:id="rId20"/>
    <p:sldId id="344" r:id="rId21"/>
    <p:sldId id="260" r:id="rId22"/>
  </p:sldIdLst>
  <p:sldSz cx="12192000" cy="6858000"/>
  <p:notesSz cx="6794500" cy="99822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7000"/>
    <a:srgbClr val="004C6C"/>
    <a:srgbClr val="FFFFCC"/>
    <a:srgbClr val="FE74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0815" autoAdjust="0"/>
  </p:normalViewPr>
  <p:slideViewPr>
    <p:cSldViewPr>
      <p:cViewPr varScale="1">
        <p:scale>
          <a:sx n="65" d="100"/>
          <a:sy n="65" d="100"/>
        </p:scale>
        <p:origin x="912" y="72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8" d="100"/>
          <a:sy n="98" d="100"/>
        </p:scale>
        <p:origin x="1614" y="-15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F66D330C-8924-4956-AB96-4FB3CDE957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600" cy="500003"/>
          </a:xfrm>
          <a:prstGeom prst="rect">
            <a:avLst/>
          </a:prstGeom>
        </p:spPr>
        <p:txBody>
          <a:bodyPr vert="horz" lIns="88496" tIns="44248" rIns="88496" bIns="4424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D5E40B2-1343-47A7-9773-736FE30521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8846" y="0"/>
            <a:ext cx="2944600" cy="500003"/>
          </a:xfrm>
          <a:prstGeom prst="rect">
            <a:avLst/>
          </a:prstGeom>
        </p:spPr>
        <p:txBody>
          <a:bodyPr vert="horz" lIns="88496" tIns="44248" rIns="88496" bIns="44248" rtlCol="0"/>
          <a:lstStyle>
            <a:lvl1pPr algn="r">
              <a:defRPr sz="1200"/>
            </a:lvl1pPr>
          </a:lstStyle>
          <a:p>
            <a:fld id="{2F139821-B727-437C-AE78-5CEF1FE44FEF}" type="datetimeFigureOut">
              <a:rPr lang="de-DE" smtClean="0"/>
              <a:t>28.03.2019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8B8D745A-6291-4A0E-A685-2C6A22CFF62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82197"/>
            <a:ext cx="2944600" cy="500003"/>
          </a:xfrm>
          <a:prstGeom prst="rect">
            <a:avLst/>
          </a:prstGeom>
        </p:spPr>
        <p:txBody>
          <a:bodyPr vert="horz" lIns="88496" tIns="44248" rIns="88496" bIns="4424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404B268-EE32-4B54-93C9-7BD3AA7AED4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8846" y="9482197"/>
            <a:ext cx="2944600" cy="500003"/>
          </a:xfrm>
          <a:prstGeom prst="rect">
            <a:avLst/>
          </a:prstGeom>
        </p:spPr>
        <p:txBody>
          <a:bodyPr vert="horz" lIns="88496" tIns="44248" rIns="88496" bIns="44248" rtlCol="0" anchor="b"/>
          <a:lstStyle>
            <a:lvl1pPr algn="r">
              <a:defRPr sz="1200"/>
            </a:lvl1pPr>
          </a:lstStyle>
          <a:p>
            <a:fld id="{79AEC64F-2BDF-463E-957D-EFBFAE5DFA4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3231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486" cy="500117"/>
          </a:xfrm>
          <a:prstGeom prst="rect">
            <a:avLst/>
          </a:prstGeom>
        </p:spPr>
        <p:txBody>
          <a:bodyPr vert="horz" lIns="88496" tIns="44248" rIns="88496" bIns="44248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496" y="0"/>
            <a:ext cx="2944486" cy="500117"/>
          </a:xfrm>
          <a:prstGeom prst="rect">
            <a:avLst/>
          </a:prstGeom>
        </p:spPr>
        <p:txBody>
          <a:bodyPr vert="horz" lIns="88496" tIns="44248" rIns="88496" bIns="44248" rtlCol="0"/>
          <a:lstStyle>
            <a:lvl1pPr algn="r">
              <a:defRPr sz="1200"/>
            </a:lvl1pPr>
          </a:lstStyle>
          <a:p>
            <a:fld id="{CE8C0579-A053-46A1-AA40-D19E300F23A4}" type="datetimeFigureOut">
              <a:rPr lang="de-DE" smtClean="0"/>
              <a:t>28.03.2019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1247775"/>
            <a:ext cx="5988050" cy="3368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496" tIns="44248" rIns="88496" bIns="44248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147" y="4804525"/>
            <a:ext cx="5436208" cy="3929707"/>
          </a:xfrm>
          <a:prstGeom prst="rect">
            <a:avLst/>
          </a:prstGeom>
        </p:spPr>
        <p:txBody>
          <a:bodyPr vert="horz" lIns="88496" tIns="44248" rIns="88496" bIns="44248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82084"/>
            <a:ext cx="2944486" cy="500117"/>
          </a:xfrm>
          <a:prstGeom prst="rect">
            <a:avLst/>
          </a:prstGeom>
        </p:spPr>
        <p:txBody>
          <a:bodyPr vert="horz" lIns="88496" tIns="44248" rIns="88496" bIns="44248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496" y="9482084"/>
            <a:ext cx="2944486" cy="500117"/>
          </a:xfrm>
          <a:prstGeom prst="rect">
            <a:avLst/>
          </a:prstGeom>
        </p:spPr>
        <p:txBody>
          <a:bodyPr vert="horz" lIns="88496" tIns="44248" rIns="88496" bIns="44248" rtlCol="0" anchor="b"/>
          <a:lstStyle>
            <a:lvl1pPr algn="r">
              <a:defRPr sz="1200"/>
            </a:lvl1pPr>
          </a:lstStyle>
          <a:p>
            <a:fld id="{1BD9FAF0-7C1E-4750-9684-3AE2E9FEEDF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726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76549" indent="-276549">
              <a:buFontTx/>
              <a:buChar char="-"/>
            </a:pPr>
            <a:endParaRPr lang="de-DE" sz="150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9FAF0-7C1E-4750-9684-3AE2E9FEEDFA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2338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e-DE" sz="1500" dirty="0"/>
          </a:p>
          <a:p>
            <a:r>
              <a:rPr lang="de-DE" dirty="0"/>
              <a:t> 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9FAF0-7C1E-4750-9684-3AE2E9FEEDFA}" type="slidenum">
              <a:rPr lang="de-DE" smtClean="0"/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3625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146" y="4829425"/>
            <a:ext cx="5436208" cy="3929707"/>
          </a:xfrm>
        </p:spPr>
        <p:txBody>
          <a:bodyPr/>
          <a:lstStyle/>
          <a:p>
            <a:endParaRPr lang="de-DE" dirty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9FAF0-7C1E-4750-9684-3AE2E9FEEDFA}" type="slidenum">
              <a:rPr lang="de-DE" smtClean="0"/>
              <a:t>11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773029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146" y="4829425"/>
            <a:ext cx="5436208" cy="3929707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9FAF0-7C1E-4750-9684-3AE2E9FEEDFA}" type="slidenum">
              <a:rPr lang="de-DE" smtClean="0"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82466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>
          <a:xfrm>
            <a:off x="679146" y="4829425"/>
            <a:ext cx="5436208" cy="3929707"/>
          </a:xfrm>
        </p:spPr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9FAF0-7C1E-4750-9684-3AE2E9FEEDFA}" type="slidenum">
              <a:rPr lang="de-DE" smtClean="0"/>
              <a:t>13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6916789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9FAF0-7C1E-4750-9684-3AE2E9FEEDFA}" type="slidenum">
              <a:rPr lang="de-DE" smtClean="0"/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53920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9FAF0-7C1E-4750-9684-3AE2E9FEEDFA}" type="slidenum">
              <a:rPr lang="de-DE" smtClean="0"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42754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9FAF0-7C1E-4750-9684-3AE2E9FEEDFA}" type="slidenum">
              <a:rPr lang="de-DE" smtClean="0"/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91202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9FAF0-7C1E-4750-9684-3AE2E9FEEDFA}" type="slidenum">
              <a:rPr lang="de-DE" smtClean="0"/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82211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9FAF0-7C1E-4750-9684-3AE2E9FEEDFA}" type="slidenum">
              <a:rPr lang="de-DE" smtClean="0"/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06446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9FAF0-7C1E-4750-9684-3AE2E9FEEDFA}" type="slidenum">
              <a:rPr lang="de-DE" smtClean="0"/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53911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e-DE" sz="1500" dirty="0"/>
          </a:p>
          <a:p>
            <a:r>
              <a:rPr lang="de-DE" dirty="0"/>
              <a:t> 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9FAF0-7C1E-4750-9684-3AE2E9FEEDFA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577427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9FAF0-7C1E-4750-9684-3AE2E9FEEDFA}" type="slidenum">
              <a:rPr lang="de-DE" smtClean="0"/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643839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9FAF0-7C1E-4750-9684-3AE2E9FEEDFA}" type="slidenum">
              <a:rPr lang="de-DE" smtClean="0"/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05575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9FAF0-7C1E-4750-9684-3AE2E9FEEDFA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45477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9FAF0-7C1E-4750-9684-3AE2E9FEEDFA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00283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e-DE" sz="1500" dirty="0"/>
          </a:p>
          <a:p>
            <a:r>
              <a:rPr lang="de-DE" dirty="0"/>
              <a:t> </a:t>
            </a:r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9FAF0-7C1E-4750-9684-3AE2E9FEEDFA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422739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9FAF0-7C1E-4750-9684-3AE2E9FEEDFA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40427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9FAF0-7C1E-4750-9684-3AE2E9FEEDFA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08470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9FAF0-7C1E-4750-9684-3AE2E9FEEDFA}" type="slidenum">
              <a:rPr lang="de-DE" smtClean="0"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7517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D9FAF0-7C1E-4750-9684-3AE2E9FEEDFA}" type="slidenum">
              <a:rPr lang="de-DE" smtClean="0"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362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876" y="2125980"/>
            <a:ext cx="10368598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9752" y="3840480"/>
            <a:ext cx="8538845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04C6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004C6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399330F3-F94C-43CE-8433-7B421481DD1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59" y="0"/>
            <a:ext cx="1167384" cy="7132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04C6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07299" y="1480300"/>
            <a:ext cx="5120005" cy="4076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rgbClr val="004C6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63900" y="1480300"/>
            <a:ext cx="5120005" cy="4185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F57E20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  <p:pic>
        <p:nvPicPr>
          <p:cNvPr id="8" name="Picture 4">
            <a:extLst>
              <a:ext uri="{FF2B5EF4-FFF2-40B4-BE49-F238E27FC236}">
                <a16:creationId xmlns:a16="http://schemas.microsoft.com/office/drawing/2014/main" id="{F8773057-6F7B-437E-BC0D-6A46DBE5499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59" y="0"/>
            <a:ext cx="1167384" cy="7132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000" b="1" i="0">
                <a:solidFill>
                  <a:srgbClr val="004C6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  <p:pic>
        <p:nvPicPr>
          <p:cNvPr id="6" name="Picture 4">
            <a:extLst>
              <a:ext uri="{FF2B5EF4-FFF2-40B4-BE49-F238E27FC236}">
                <a16:creationId xmlns:a16="http://schemas.microsoft.com/office/drawing/2014/main" id="{0A591B51-21CF-4341-A141-43FADA4064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59" y="0"/>
            <a:ext cx="1167384" cy="71323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BF962A-4759-420E-99B7-2B3BCDB49F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30059" y="0"/>
            <a:ext cx="1167384" cy="713232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6659994"/>
            <a:ext cx="12193270" cy="198120"/>
          </a:xfrm>
          <a:custGeom>
            <a:avLst/>
            <a:gdLst/>
            <a:ahLst/>
            <a:cxnLst/>
            <a:rect l="l" t="t" r="r" b="b"/>
            <a:pathLst>
              <a:path w="12193270" h="198120">
                <a:moveTo>
                  <a:pt x="0" y="198005"/>
                </a:moveTo>
                <a:lnTo>
                  <a:pt x="12193206" y="198005"/>
                </a:lnTo>
                <a:lnTo>
                  <a:pt x="12193206" y="0"/>
                </a:lnTo>
                <a:lnTo>
                  <a:pt x="0" y="0"/>
                </a:lnTo>
                <a:lnTo>
                  <a:pt x="0" y="198005"/>
                </a:lnTo>
                <a:close/>
              </a:path>
            </a:pathLst>
          </a:custGeom>
          <a:solidFill>
            <a:srgbClr val="004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73321" y="1047050"/>
            <a:ext cx="5469890" cy="482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1" i="0">
                <a:solidFill>
                  <a:srgbClr val="004C6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73321" y="1520149"/>
            <a:ext cx="6471920" cy="25698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004C6C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7439" y="6377940"/>
            <a:ext cx="3903472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17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3/28/2019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82812" y="6377940"/>
            <a:ext cx="28056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‹Nr.›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bs.e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bs.eu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bs.eu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bs.eu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fibs.eu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bs.eu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bs.eu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bs.eu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bs.eu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bs.eu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7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bs.eu/" TargetMode="Externa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bs.eu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bs.eu/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bs.eu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bs.eu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tiff"/><Relationship Id="rId5" Type="http://schemas.openxmlformats.org/officeDocument/2006/relationships/image" Target="../media/image5.tiff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bs.eu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bs.e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bs.e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bs.eu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emf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bs.eu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emf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ibs.eu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1995201" y="0"/>
            <a:ext cx="198120" cy="6660515"/>
          </a:xfrm>
          <a:custGeom>
            <a:avLst/>
            <a:gdLst/>
            <a:ahLst/>
            <a:cxnLst/>
            <a:rect l="l" t="t" r="r" b="b"/>
            <a:pathLst>
              <a:path w="198120" h="6660515">
                <a:moveTo>
                  <a:pt x="0" y="6659994"/>
                </a:moveTo>
                <a:lnTo>
                  <a:pt x="198005" y="6659994"/>
                </a:lnTo>
                <a:lnTo>
                  <a:pt x="198005" y="0"/>
                </a:lnTo>
                <a:lnTo>
                  <a:pt x="0" y="0"/>
                </a:lnTo>
                <a:lnTo>
                  <a:pt x="0" y="6659994"/>
                </a:lnTo>
                <a:close/>
              </a:path>
            </a:pathLst>
          </a:custGeom>
          <a:solidFill>
            <a:srgbClr val="004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6659994"/>
            <a:ext cx="12193270" cy="198120"/>
          </a:xfrm>
          <a:custGeom>
            <a:avLst/>
            <a:gdLst/>
            <a:ahLst/>
            <a:cxnLst/>
            <a:rect l="l" t="t" r="r" b="b"/>
            <a:pathLst>
              <a:path w="12193270" h="198120">
                <a:moveTo>
                  <a:pt x="0" y="198005"/>
                </a:moveTo>
                <a:lnTo>
                  <a:pt x="12193206" y="198005"/>
                </a:lnTo>
                <a:lnTo>
                  <a:pt x="12193206" y="0"/>
                </a:lnTo>
                <a:lnTo>
                  <a:pt x="0" y="0"/>
                </a:lnTo>
                <a:lnTo>
                  <a:pt x="0" y="198005"/>
                </a:lnTo>
                <a:close/>
              </a:path>
            </a:pathLst>
          </a:custGeom>
          <a:solidFill>
            <a:srgbClr val="004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163787" y="5200975"/>
            <a:ext cx="3228340" cy="2387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spc="5" dirty="0">
                <a:solidFill>
                  <a:srgbClr val="004C6C"/>
                </a:solidFill>
                <a:latin typeface="Calibri"/>
                <a:cs typeface="Calibri"/>
              </a:rPr>
              <a:t>ENHANCING</a:t>
            </a:r>
            <a:r>
              <a:rPr sz="1400" b="1" spc="-50" dirty="0">
                <a:solidFill>
                  <a:srgbClr val="004C6C"/>
                </a:solidFill>
                <a:latin typeface="Calibri"/>
                <a:cs typeface="Calibri"/>
              </a:rPr>
              <a:t> </a:t>
            </a:r>
            <a:r>
              <a:rPr sz="1400" b="1" spc="35" dirty="0">
                <a:solidFill>
                  <a:srgbClr val="004C6C"/>
                </a:solidFill>
                <a:latin typeface="Calibri"/>
                <a:cs typeface="Calibri"/>
              </a:rPr>
              <a:t>LIFELONG</a:t>
            </a:r>
            <a:r>
              <a:rPr sz="1400" b="1" spc="-50" dirty="0">
                <a:solidFill>
                  <a:srgbClr val="004C6C"/>
                </a:solidFill>
                <a:latin typeface="Calibri"/>
                <a:cs typeface="Calibri"/>
              </a:rPr>
              <a:t> </a:t>
            </a:r>
            <a:r>
              <a:rPr sz="1400" b="1" spc="10" dirty="0">
                <a:solidFill>
                  <a:srgbClr val="004C6C"/>
                </a:solidFill>
                <a:latin typeface="Calibri"/>
                <a:cs typeface="Calibri"/>
              </a:rPr>
              <a:t>LEARNING</a:t>
            </a:r>
            <a:r>
              <a:rPr sz="1400" b="1" spc="-50" dirty="0">
                <a:solidFill>
                  <a:srgbClr val="004C6C"/>
                </a:solidFill>
                <a:latin typeface="Calibri"/>
                <a:cs typeface="Calibri"/>
              </a:rPr>
              <a:t> </a:t>
            </a:r>
            <a:r>
              <a:rPr sz="1400" b="1" spc="25" dirty="0">
                <a:solidFill>
                  <a:srgbClr val="004C6C"/>
                </a:solidFill>
                <a:latin typeface="Calibri"/>
                <a:cs typeface="Calibri"/>
              </a:rPr>
              <a:t>FOR</a:t>
            </a:r>
            <a:r>
              <a:rPr sz="1400" b="1" spc="-50" dirty="0">
                <a:solidFill>
                  <a:srgbClr val="004C6C"/>
                </a:solidFill>
                <a:latin typeface="Calibri"/>
                <a:cs typeface="Calibri"/>
              </a:rPr>
              <a:t> </a:t>
            </a:r>
            <a:r>
              <a:rPr sz="1400" b="1" spc="50" dirty="0">
                <a:solidFill>
                  <a:srgbClr val="004C6C"/>
                </a:solidFill>
                <a:latin typeface="Calibri"/>
                <a:cs typeface="Calibri"/>
              </a:rPr>
              <a:t>ALL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63787" y="5635345"/>
            <a:ext cx="1727200" cy="369972"/>
          </a:xfrm>
          <a:prstGeom prst="rect">
            <a:avLst/>
          </a:prstGeom>
          <a:solidFill>
            <a:srgbClr val="F57E20"/>
          </a:solidFill>
        </p:spPr>
        <p:txBody>
          <a:bodyPr vert="horz" wrap="square" lIns="0" tIns="61594" rIns="0" bIns="0" rtlCol="0">
            <a:spAutoFit/>
          </a:bodyPr>
          <a:lstStyle/>
          <a:p>
            <a:pPr marL="176530">
              <a:lnSpc>
                <a:spcPct val="100000"/>
              </a:lnSpc>
              <a:spcBef>
                <a:spcPts val="484"/>
              </a:spcBef>
            </a:pPr>
            <a:r>
              <a:rPr sz="2000" b="1" spc="1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  <a:cs typeface="Calibri"/>
                <a:hlinkClick r:id="rId3"/>
              </a:rPr>
              <a:t>www.fibs.eu</a:t>
            </a:r>
            <a:endParaRPr sz="200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163786" y="1128639"/>
            <a:ext cx="8378639" cy="1705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l">
              <a:lnSpc>
                <a:spcPct val="100000"/>
              </a:lnSpc>
              <a:spcBef>
                <a:spcPts val="100"/>
              </a:spcBef>
            </a:pPr>
            <a:r>
              <a:rPr lang="de-DE" sz="2800" b="1" spc="65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Finanzierung von Weiterbildung – </a:t>
            </a:r>
            <a:br>
              <a:rPr lang="de-DE" sz="2800" b="1" spc="65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</a:br>
            <a:r>
              <a:rPr lang="de-DE" sz="2800" b="1" spc="65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Kostenverteilung und Förderinstrumente</a:t>
            </a:r>
            <a:br>
              <a:rPr lang="de-DE" sz="2800" b="1" spc="65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</a:br>
            <a:r>
              <a:rPr lang="de-DE" sz="1800" b="1" spc="65" dirty="0">
                <a:solidFill>
                  <a:srgbClr val="E17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Ergebnisse aus dem Projekt „Volks- und regionalwirtschaftliche Kosten, Finanzierungs- und Förderstrukturen und Erträge der Weiterbildung – </a:t>
            </a:r>
            <a:r>
              <a:rPr lang="de-DE" sz="1800" b="1" spc="65" dirty="0" err="1">
                <a:solidFill>
                  <a:srgbClr val="E17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VoREFFi</a:t>
            </a:r>
            <a:r>
              <a:rPr lang="de-DE" sz="1800" b="1" spc="65" dirty="0">
                <a:solidFill>
                  <a:srgbClr val="E17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“</a:t>
            </a:r>
            <a:endParaRPr sz="2400" b="1" spc="50" dirty="0">
              <a:solidFill>
                <a:srgbClr val="E17000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716184" y="1137005"/>
            <a:ext cx="0" cy="4956175"/>
          </a:xfrm>
          <a:custGeom>
            <a:avLst/>
            <a:gdLst/>
            <a:ahLst/>
            <a:cxnLst/>
            <a:rect l="l" t="t" r="r" b="b"/>
            <a:pathLst>
              <a:path h="4956175">
                <a:moveTo>
                  <a:pt x="0" y="0"/>
                </a:moveTo>
                <a:lnTo>
                  <a:pt x="0" y="4955997"/>
                </a:lnTo>
              </a:path>
            </a:pathLst>
          </a:custGeom>
          <a:ln w="23329">
            <a:solidFill>
              <a:srgbClr val="F57E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9717699" y="517406"/>
            <a:ext cx="70485" cy="165100"/>
          </a:xfrm>
          <a:custGeom>
            <a:avLst/>
            <a:gdLst/>
            <a:ahLst/>
            <a:cxnLst/>
            <a:rect l="l" t="t" r="r" b="b"/>
            <a:pathLst>
              <a:path w="70484" h="165100">
                <a:moveTo>
                  <a:pt x="0" y="165100"/>
                </a:moveTo>
                <a:lnTo>
                  <a:pt x="70205" y="165100"/>
                </a:lnTo>
                <a:lnTo>
                  <a:pt x="70205" y="0"/>
                </a:lnTo>
                <a:lnTo>
                  <a:pt x="0" y="0"/>
                </a:lnTo>
                <a:lnTo>
                  <a:pt x="0" y="165100"/>
                </a:lnTo>
                <a:close/>
              </a:path>
            </a:pathLst>
          </a:custGeom>
          <a:solidFill>
            <a:srgbClr val="004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717699" y="457716"/>
            <a:ext cx="214629" cy="59690"/>
          </a:xfrm>
          <a:custGeom>
            <a:avLst/>
            <a:gdLst/>
            <a:ahLst/>
            <a:cxnLst/>
            <a:rect l="l" t="t" r="r" b="b"/>
            <a:pathLst>
              <a:path w="214629" h="59690">
                <a:moveTo>
                  <a:pt x="0" y="59689"/>
                </a:moveTo>
                <a:lnTo>
                  <a:pt x="214274" y="59689"/>
                </a:lnTo>
                <a:lnTo>
                  <a:pt x="214274" y="0"/>
                </a:lnTo>
                <a:lnTo>
                  <a:pt x="0" y="0"/>
                </a:lnTo>
                <a:lnTo>
                  <a:pt x="0" y="59689"/>
                </a:lnTo>
                <a:close/>
              </a:path>
            </a:pathLst>
          </a:custGeom>
          <a:solidFill>
            <a:srgbClr val="004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9717699" y="345956"/>
            <a:ext cx="70485" cy="111760"/>
          </a:xfrm>
          <a:custGeom>
            <a:avLst/>
            <a:gdLst/>
            <a:ahLst/>
            <a:cxnLst/>
            <a:rect l="l" t="t" r="r" b="b"/>
            <a:pathLst>
              <a:path w="70484" h="111759">
                <a:moveTo>
                  <a:pt x="0" y="111759"/>
                </a:moveTo>
                <a:lnTo>
                  <a:pt x="70205" y="111759"/>
                </a:lnTo>
                <a:lnTo>
                  <a:pt x="70205" y="0"/>
                </a:lnTo>
                <a:lnTo>
                  <a:pt x="0" y="0"/>
                </a:lnTo>
                <a:lnTo>
                  <a:pt x="0" y="111759"/>
                </a:lnTo>
                <a:close/>
              </a:path>
            </a:pathLst>
          </a:custGeom>
          <a:solidFill>
            <a:srgbClr val="004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9717699" y="286266"/>
            <a:ext cx="239395" cy="59690"/>
          </a:xfrm>
          <a:custGeom>
            <a:avLst/>
            <a:gdLst/>
            <a:ahLst/>
            <a:cxnLst/>
            <a:rect l="l" t="t" r="r" b="b"/>
            <a:pathLst>
              <a:path w="239395" h="59689">
                <a:moveTo>
                  <a:pt x="0" y="59690"/>
                </a:moveTo>
                <a:lnTo>
                  <a:pt x="239090" y="59690"/>
                </a:lnTo>
                <a:lnTo>
                  <a:pt x="239090" y="0"/>
                </a:lnTo>
                <a:lnTo>
                  <a:pt x="0" y="0"/>
                </a:lnTo>
                <a:lnTo>
                  <a:pt x="0" y="59690"/>
                </a:lnTo>
                <a:close/>
              </a:path>
            </a:pathLst>
          </a:custGeom>
          <a:solidFill>
            <a:srgbClr val="004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10026383" y="404304"/>
            <a:ext cx="70485" cy="278130"/>
          </a:xfrm>
          <a:custGeom>
            <a:avLst/>
            <a:gdLst/>
            <a:ahLst/>
            <a:cxnLst/>
            <a:rect l="l" t="t" r="r" b="b"/>
            <a:pathLst>
              <a:path w="70484" h="278130">
                <a:moveTo>
                  <a:pt x="0" y="0"/>
                </a:moveTo>
                <a:lnTo>
                  <a:pt x="70218" y="0"/>
                </a:lnTo>
                <a:lnTo>
                  <a:pt x="70218" y="277812"/>
                </a:lnTo>
                <a:lnTo>
                  <a:pt x="0" y="277812"/>
                </a:lnTo>
                <a:lnTo>
                  <a:pt x="0" y="0"/>
                </a:lnTo>
                <a:close/>
              </a:path>
            </a:pathLst>
          </a:custGeom>
          <a:solidFill>
            <a:srgbClr val="004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/>
          <p:nvPr/>
        </p:nvSpPr>
        <p:spPr>
          <a:xfrm>
            <a:off x="10026383" y="286270"/>
            <a:ext cx="70485" cy="59690"/>
          </a:xfrm>
          <a:custGeom>
            <a:avLst/>
            <a:gdLst/>
            <a:ahLst/>
            <a:cxnLst/>
            <a:rect l="l" t="t" r="r" b="b"/>
            <a:pathLst>
              <a:path w="70484" h="59689">
                <a:moveTo>
                  <a:pt x="0" y="0"/>
                </a:moveTo>
                <a:lnTo>
                  <a:pt x="70218" y="0"/>
                </a:lnTo>
                <a:lnTo>
                  <a:pt x="70218" y="59321"/>
                </a:lnTo>
                <a:lnTo>
                  <a:pt x="0" y="59321"/>
                </a:lnTo>
                <a:lnTo>
                  <a:pt x="0" y="0"/>
                </a:lnTo>
                <a:close/>
              </a:path>
            </a:pathLst>
          </a:custGeom>
          <a:solidFill>
            <a:srgbClr val="004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/>
          <p:nvPr/>
        </p:nvSpPr>
        <p:spPr>
          <a:xfrm>
            <a:off x="10197073" y="286261"/>
            <a:ext cx="288925" cy="396240"/>
          </a:xfrm>
          <a:custGeom>
            <a:avLst/>
            <a:gdLst/>
            <a:ahLst/>
            <a:cxnLst/>
            <a:rect l="l" t="t" r="r" b="b"/>
            <a:pathLst>
              <a:path w="288925" h="396240">
                <a:moveTo>
                  <a:pt x="126491" y="0"/>
                </a:moveTo>
                <a:lnTo>
                  <a:pt x="0" y="0"/>
                </a:lnTo>
                <a:lnTo>
                  <a:pt x="0" y="395871"/>
                </a:lnTo>
                <a:lnTo>
                  <a:pt x="136791" y="395871"/>
                </a:lnTo>
                <a:lnTo>
                  <a:pt x="186060" y="391396"/>
                </a:lnTo>
                <a:lnTo>
                  <a:pt x="227919" y="377797"/>
                </a:lnTo>
                <a:lnTo>
                  <a:pt x="260336" y="354814"/>
                </a:lnTo>
                <a:lnTo>
                  <a:pt x="268952" y="341388"/>
                </a:lnTo>
                <a:lnTo>
                  <a:pt x="70205" y="341388"/>
                </a:lnTo>
                <a:lnTo>
                  <a:pt x="70205" y="216090"/>
                </a:lnTo>
                <a:lnTo>
                  <a:pt x="266843" y="216090"/>
                </a:lnTo>
                <a:lnTo>
                  <a:pt x="243264" y="197084"/>
                </a:lnTo>
                <a:lnTo>
                  <a:pt x="213055" y="185826"/>
                </a:lnTo>
                <a:lnTo>
                  <a:pt x="213055" y="183400"/>
                </a:lnTo>
                <a:lnTo>
                  <a:pt x="236218" y="170149"/>
                </a:lnTo>
                <a:lnTo>
                  <a:pt x="241979" y="163436"/>
                </a:lnTo>
                <a:lnTo>
                  <a:pt x="70205" y="163436"/>
                </a:lnTo>
                <a:lnTo>
                  <a:pt x="70205" y="54482"/>
                </a:lnTo>
                <a:lnTo>
                  <a:pt x="258166" y="54482"/>
                </a:lnTo>
                <a:lnTo>
                  <a:pt x="257495" y="51590"/>
                </a:lnTo>
                <a:lnTo>
                  <a:pt x="227960" y="21493"/>
                </a:lnTo>
                <a:lnTo>
                  <a:pt x="183101" y="5014"/>
                </a:lnTo>
                <a:lnTo>
                  <a:pt x="126491" y="0"/>
                </a:lnTo>
                <a:close/>
              </a:path>
              <a:path w="288925" h="396240">
                <a:moveTo>
                  <a:pt x="266843" y="216090"/>
                </a:moveTo>
                <a:lnTo>
                  <a:pt x="129527" y="216090"/>
                </a:lnTo>
                <a:lnTo>
                  <a:pt x="168739" y="219580"/>
                </a:lnTo>
                <a:lnTo>
                  <a:pt x="197169" y="230390"/>
                </a:lnTo>
                <a:lnTo>
                  <a:pt x="214475" y="249030"/>
                </a:lnTo>
                <a:lnTo>
                  <a:pt x="220319" y="276009"/>
                </a:lnTo>
                <a:lnTo>
                  <a:pt x="214303" y="304869"/>
                </a:lnTo>
                <a:lnTo>
                  <a:pt x="196711" y="325272"/>
                </a:lnTo>
                <a:lnTo>
                  <a:pt x="168225" y="337388"/>
                </a:lnTo>
                <a:lnTo>
                  <a:pt x="129527" y="341388"/>
                </a:lnTo>
                <a:lnTo>
                  <a:pt x="268952" y="341388"/>
                </a:lnTo>
                <a:lnTo>
                  <a:pt x="281277" y="322186"/>
                </a:lnTo>
                <a:lnTo>
                  <a:pt x="288709" y="279653"/>
                </a:lnTo>
                <a:lnTo>
                  <a:pt x="283017" y="243885"/>
                </a:lnTo>
                <a:lnTo>
                  <a:pt x="267227" y="216400"/>
                </a:lnTo>
                <a:lnTo>
                  <a:pt x="266843" y="216090"/>
                </a:lnTo>
                <a:close/>
              </a:path>
              <a:path w="288925" h="396240">
                <a:moveTo>
                  <a:pt x="258166" y="54482"/>
                </a:moveTo>
                <a:lnTo>
                  <a:pt x="121653" y="54482"/>
                </a:lnTo>
                <a:lnTo>
                  <a:pt x="155469" y="57358"/>
                </a:lnTo>
                <a:lnTo>
                  <a:pt x="179692" y="66589"/>
                </a:lnTo>
                <a:lnTo>
                  <a:pt x="194265" y="83083"/>
                </a:lnTo>
                <a:lnTo>
                  <a:pt x="199135" y="107746"/>
                </a:lnTo>
                <a:lnTo>
                  <a:pt x="194586" y="130748"/>
                </a:lnTo>
                <a:lnTo>
                  <a:pt x="180446" y="148302"/>
                </a:lnTo>
                <a:lnTo>
                  <a:pt x="155978" y="159501"/>
                </a:lnTo>
                <a:lnTo>
                  <a:pt x="120446" y="163436"/>
                </a:lnTo>
                <a:lnTo>
                  <a:pt x="241979" y="163436"/>
                </a:lnTo>
                <a:lnTo>
                  <a:pt x="253534" y="149969"/>
                </a:lnTo>
                <a:lnTo>
                  <a:pt x="264381" y="125020"/>
                </a:lnTo>
                <a:lnTo>
                  <a:pt x="268135" y="97459"/>
                </a:lnTo>
                <a:lnTo>
                  <a:pt x="258166" y="54482"/>
                </a:lnTo>
                <a:close/>
              </a:path>
            </a:pathLst>
          </a:custGeom>
          <a:solidFill>
            <a:srgbClr val="004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521488" y="278999"/>
            <a:ext cx="285115" cy="410845"/>
          </a:xfrm>
          <a:custGeom>
            <a:avLst/>
            <a:gdLst/>
            <a:ahLst/>
            <a:cxnLst/>
            <a:rect l="l" t="t" r="r" b="b"/>
            <a:pathLst>
              <a:path w="285115" h="410845">
                <a:moveTo>
                  <a:pt x="41160" y="304469"/>
                </a:moveTo>
                <a:lnTo>
                  <a:pt x="0" y="352285"/>
                </a:lnTo>
                <a:lnTo>
                  <a:pt x="30662" y="376938"/>
                </a:lnTo>
                <a:lnTo>
                  <a:pt x="65524" y="395181"/>
                </a:lnTo>
                <a:lnTo>
                  <a:pt x="103336" y="406501"/>
                </a:lnTo>
                <a:lnTo>
                  <a:pt x="142849" y="410387"/>
                </a:lnTo>
                <a:lnTo>
                  <a:pt x="202613" y="401062"/>
                </a:lnTo>
                <a:lnTo>
                  <a:pt x="247342" y="375735"/>
                </a:lnTo>
                <a:lnTo>
                  <a:pt x="267226" y="349250"/>
                </a:lnTo>
                <a:lnTo>
                  <a:pt x="144068" y="349250"/>
                </a:lnTo>
                <a:lnTo>
                  <a:pt x="116666" y="345996"/>
                </a:lnTo>
                <a:lnTo>
                  <a:pt x="89661" y="336842"/>
                </a:lnTo>
                <a:lnTo>
                  <a:pt x="64133" y="322696"/>
                </a:lnTo>
                <a:lnTo>
                  <a:pt x="41160" y="304469"/>
                </a:lnTo>
                <a:close/>
              </a:path>
              <a:path w="285115" h="410845">
                <a:moveTo>
                  <a:pt x="150723" y="0"/>
                </a:moveTo>
                <a:lnTo>
                  <a:pt x="97229" y="8550"/>
                </a:lnTo>
                <a:lnTo>
                  <a:pt x="55087" y="32081"/>
                </a:lnTo>
                <a:lnTo>
                  <a:pt x="27474" y="67417"/>
                </a:lnTo>
                <a:lnTo>
                  <a:pt x="17564" y="111379"/>
                </a:lnTo>
                <a:lnTo>
                  <a:pt x="24598" y="150048"/>
                </a:lnTo>
                <a:lnTo>
                  <a:pt x="42979" y="179698"/>
                </a:lnTo>
                <a:lnTo>
                  <a:pt x="68624" y="201518"/>
                </a:lnTo>
                <a:lnTo>
                  <a:pt x="97447" y="216700"/>
                </a:lnTo>
                <a:lnTo>
                  <a:pt x="176549" y="251166"/>
                </a:lnTo>
                <a:lnTo>
                  <a:pt x="195891" y="262772"/>
                </a:lnTo>
                <a:lnTo>
                  <a:pt x="208537" y="277669"/>
                </a:lnTo>
                <a:lnTo>
                  <a:pt x="213067" y="298411"/>
                </a:lnTo>
                <a:lnTo>
                  <a:pt x="208584" y="319380"/>
                </a:lnTo>
                <a:lnTo>
                  <a:pt x="195360" y="335408"/>
                </a:lnTo>
                <a:lnTo>
                  <a:pt x="173741" y="345648"/>
                </a:lnTo>
                <a:lnTo>
                  <a:pt x="144068" y="349250"/>
                </a:lnTo>
                <a:lnTo>
                  <a:pt x="267226" y="349250"/>
                </a:lnTo>
                <a:lnTo>
                  <a:pt x="275387" y="338378"/>
                </a:lnTo>
                <a:lnTo>
                  <a:pt x="285102" y="292963"/>
                </a:lnTo>
                <a:lnTo>
                  <a:pt x="279171" y="254777"/>
                </a:lnTo>
                <a:lnTo>
                  <a:pt x="262626" y="225326"/>
                </a:lnTo>
                <a:lnTo>
                  <a:pt x="237342" y="202909"/>
                </a:lnTo>
                <a:lnTo>
                  <a:pt x="205193" y="185826"/>
                </a:lnTo>
                <a:lnTo>
                  <a:pt x="127705" y="153456"/>
                </a:lnTo>
                <a:lnTo>
                  <a:pt x="107597" y="142173"/>
                </a:lnTo>
                <a:lnTo>
                  <a:pt x="93618" y="127599"/>
                </a:lnTo>
                <a:lnTo>
                  <a:pt x="88379" y="107746"/>
                </a:lnTo>
                <a:lnTo>
                  <a:pt x="92843" y="88205"/>
                </a:lnTo>
                <a:lnTo>
                  <a:pt x="105478" y="73545"/>
                </a:lnTo>
                <a:lnTo>
                  <a:pt x="125149" y="64334"/>
                </a:lnTo>
                <a:lnTo>
                  <a:pt x="150723" y="61137"/>
                </a:lnTo>
                <a:lnTo>
                  <a:pt x="263698" y="61137"/>
                </a:lnTo>
                <a:lnTo>
                  <a:pt x="272389" y="50241"/>
                </a:lnTo>
                <a:lnTo>
                  <a:pt x="246823" y="29366"/>
                </a:lnTo>
                <a:lnTo>
                  <a:pt x="217228" y="13542"/>
                </a:lnTo>
                <a:lnTo>
                  <a:pt x="184798" y="3508"/>
                </a:lnTo>
                <a:lnTo>
                  <a:pt x="150723" y="0"/>
                </a:lnTo>
                <a:close/>
              </a:path>
              <a:path w="285115" h="410845">
                <a:moveTo>
                  <a:pt x="263698" y="61137"/>
                </a:moveTo>
                <a:lnTo>
                  <a:pt x="150723" y="61137"/>
                </a:lnTo>
                <a:lnTo>
                  <a:pt x="174872" y="63455"/>
                </a:lnTo>
                <a:lnTo>
                  <a:pt x="196870" y="70142"/>
                </a:lnTo>
                <a:lnTo>
                  <a:pt x="217280" y="80800"/>
                </a:lnTo>
                <a:lnTo>
                  <a:pt x="236664" y="95034"/>
                </a:lnTo>
                <a:lnTo>
                  <a:pt x="263698" y="61137"/>
                </a:lnTo>
                <a:close/>
              </a:path>
            </a:pathLst>
          </a:custGeom>
          <a:solidFill>
            <a:srgbClr val="004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9542440" y="540260"/>
            <a:ext cx="1548765" cy="415290"/>
          </a:xfrm>
          <a:custGeom>
            <a:avLst/>
            <a:gdLst/>
            <a:ahLst/>
            <a:cxnLst/>
            <a:rect l="l" t="t" r="r" b="b"/>
            <a:pathLst>
              <a:path w="1548765" h="415290">
                <a:moveTo>
                  <a:pt x="1548574" y="0"/>
                </a:moveTo>
                <a:lnTo>
                  <a:pt x="1268374" y="280200"/>
                </a:lnTo>
                <a:lnTo>
                  <a:pt x="0" y="280200"/>
                </a:lnTo>
                <a:lnTo>
                  <a:pt x="0" y="415150"/>
                </a:lnTo>
                <a:lnTo>
                  <a:pt x="1322108" y="415150"/>
                </a:lnTo>
                <a:lnTo>
                  <a:pt x="1322108" y="412978"/>
                </a:lnTo>
                <a:lnTo>
                  <a:pt x="1326451" y="412978"/>
                </a:lnTo>
                <a:lnTo>
                  <a:pt x="1548574" y="190842"/>
                </a:lnTo>
                <a:lnTo>
                  <a:pt x="1548574" y="0"/>
                </a:lnTo>
                <a:close/>
              </a:path>
              <a:path w="1548765" h="415290">
                <a:moveTo>
                  <a:pt x="1326451" y="412978"/>
                </a:moveTo>
                <a:lnTo>
                  <a:pt x="1322108" y="412978"/>
                </a:lnTo>
                <a:lnTo>
                  <a:pt x="1324279" y="415150"/>
                </a:lnTo>
                <a:lnTo>
                  <a:pt x="1326451" y="412978"/>
                </a:lnTo>
                <a:close/>
              </a:path>
            </a:pathLst>
          </a:custGeom>
          <a:solidFill>
            <a:srgbClr val="F57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9715702" y="1554194"/>
            <a:ext cx="1986669" cy="2548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9717120" y="1137447"/>
            <a:ext cx="1983497" cy="32708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7">
            <a:extLst>
              <a:ext uri="{FF2B5EF4-FFF2-40B4-BE49-F238E27FC236}">
                <a16:creationId xmlns:a16="http://schemas.microsoft.com/office/drawing/2014/main" id="{11BA2646-6DF9-4BB8-84FB-E7ADAFAA8302}"/>
              </a:ext>
            </a:extLst>
          </p:cNvPr>
          <p:cNvSpPr txBox="1">
            <a:spLocks/>
          </p:cNvSpPr>
          <p:nvPr/>
        </p:nvSpPr>
        <p:spPr>
          <a:xfrm>
            <a:off x="1163786" y="3511180"/>
            <a:ext cx="6065679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marL="0">
              <a:defRPr>
                <a:latin typeface="+mn-lt"/>
                <a:ea typeface="+mn-ea"/>
                <a:cs typeface="+mn-cs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12700" marR="209550"/>
            <a:r>
              <a:rPr lang="de-DE" sz="1600" kern="0" spc="-1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Sitzung des Gremiums zum InfoWeb Weiterbildung (IWWB)</a:t>
            </a:r>
          </a:p>
          <a:p>
            <a:pPr marL="12700" marR="209550"/>
            <a:r>
              <a:rPr lang="de-DE" sz="1600" kern="0" spc="15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  <a:cs typeface="Calibri"/>
              </a:rPr>
              <a:t>Berlin, </a:t>
            </a:r>
            <a:r>
              <a:rPr lang="de-DE" sz="1600" kern="0" spc="-2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21. März</a:t>
            </a:r>
            <a:r>
              <a:rPr lang="de-DE" sz="1600" kern="0" spc="-175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  <a:cs typeface="Calibri"/>
              </a:rPr>
              <a:t> </a:t>
            </a:r>
            <a:r>
              <a:rPr lang="de-DE" sz="1600" kern="0" spc="-2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  <a:cs typeface="Calibri"/>
              </a:rPr>
              <a:t>2019</a:t>
            </a:r>
            <a:endParaRPr lang="de-DE" sz="1600" kern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  <a:cs typeface="Calibri"/>
            </a:endParaRPr>
          </a:p>
          <a:p>
            <a:pPr>
              <a:spcBef>
                <a:spcPts val="35"/>
              </a:spcBef>
            </a:pPr>
            <a:endParaRPr lang="de-DE" sz="1600" kern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  <a:cs typeface="Times New Roman"/>
            </a:endParaRPr>
          </a:p>
          <a:p>
            <a:pPr marL="12700"/>
            <a:r>
              <a:rPr lang="de-DE" sz="1600" kern="0" spc="-5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  <a:cs typeface="Calibri"/>
              </a:rPr>
              <a:t>Dr. Michael Cordes </a:t>
            </a:r>
            <a:r>
              <a:rPr lang="de-DE" sz="1600" kern="0" spc="25" dirty="0">
                <a:solidFill>
                  <a:srgbClr val="E17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  <a:cs typeface="Calibri"/>
              </a:rPr>
              <a:t>(m.cordes@fibs.eu)</a:t>
            </a:r>
          </a:p>
        </p:txBody>
      </p:sp>
    </p:spTree>
    <p:extLst>
      <p:ext uri="{BB962C8B-B14F-4D97-AF65-F5344CB8AC3E}">
        <p14:creationId xmlns:p14="http://schemas.microsoft.com/office/powerpoint/2010/main" val="2968390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9" y="546839"/>
            <a:ext cx="282575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2400" b="0" u="sng" spc="-50" dirty="0">
                <a:solidFill>
                  <a:srgbClr val="E17000"/>
                </a:solidFill>
                <a:latin typeface="Vollkorn Semibold" panose="00000700000000000000" pitchFamily="2" charset="0"/>
                <a:ea typeface="Vollkorn Semibold" panose="00000700000000000000" pitchFamily="2" charset="0"/>
                <a:cs typeface="Palatino Linotype"/>
              </a:rPr>
              <a:t>Überblick</a:t>
            </a:r>
            <a:endParaRPr sz="2400" u="sng" dirty="0">
              <a:solidFill>
                <a:srgbClr val="E17000"/>
              </a:solidFill>
              <a:latin typeface="Vollkorn Semibold" panose="00000700000000000000" pitchFamily="2" charset="0"/>
              <a:ea typeface="Vollkorn Semibold" panose="00000700000000000000" pitchFamily="2" charset="0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92194" y="6319531"/>
            <a:ext cx="981075" cy="25590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400" b="1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1400" b="1" spc="-8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1400" b="1" spc="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.fi</a:t>
            </a:r>
            <a:r>
              <a:rPr sz="1400" b="1" spc="2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b</a:t>
            </a:r>
            <a:r>
              <a:rPr sz="1400" b="1" spc="2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400" b="1" spc="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400" b="1" spc="1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9C04D7D9-98B0-4ADE-A163-FC77480BCC85}"/>
              </a:ext>
            </a:extLst>
          </p:cNvPr>
          <p:cNvSpPr txBox="1">
            <a:spLocks noGrp="1"/>
          </p:cNvSpPr>
          <p:nvPr>
            <p:ph sz="half" idx="3"/>
          </p:nvPr>
        </p:nvSpPr>
        <p:spPr>
          <a:xfrm>
            <a:off x="720000" y="1905000"/>
            <a:ext cx="9185999" cy="27546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450850" indent="-450850">
              <a:tabLst>
                <a:tab pos="450850" algn="l"/>
              </a:tabLst>
            </a:pPr>
            <a:r>
              <a:rPr spc="5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1</a:t>
            </a:r>
            <a:r>
              <a:rPr spc="-150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</a:t>
            </a:r>
            <a:r>
              <a:rPr spc="-445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|</a:t>
            </a:r>
            <a:r>
              <a:rPr lang="de-DE" spc="-445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  </a:t>
            </a:r>
            <a:r>
              <a:rPr lang="de-DE" spc="-445" dirty="0">
                <a:latin typeface="Source Sans Pro" panose="020B0503030403020204" pitchFamily="34" charset="0"/>
                <a:ea typeface="Source Sans Pro" panose="020B0503030403020204" pitchFamily="34" charset="0"/>
              </a:rPr>
              <a:t>	</a:t>
            </a:r>
            <a:r>
              <a:rPr lang="de-DE" sz="18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Allgemeines zum Projekt</a:t>
            </a:r>
          </a:p>
          <a:p>
            <a:pPr marL="450850" indent="-450850">
              <a:spcBef>
                <a:spcPts val="1200"/>
              </a:spcBef>
              <a:tabLst>
                <a:tab pos="450850" algn="l"/>
              </a:tabLst>
            </a:pPr>
            <a:endParaRPr lang="de-DE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447675" indent="-434975">
              <a:spcBef>
                <a:spcPts val="1200"/>
              </a:spcBef>
            </a:pPr>
            <a:r>
              <a:rPr lang="de-DE" spc="5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2</a:t>
            </a:r>
            <a:r>
              <a:rPr lang="de-DE" spc="-1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DE" spc="-445" dirty="0">
                <a:latin typeface="Source Sans Pro" panose="020B0503030403020204" pitchFamily="34" charset="0"/>
                <a:ea typeface="Source Sans Pro" panose="020B0503030403020204" pitchFamily="34" charset="0"/>
              </a:rPr>
              <a:t>|</a:t>
            </a:r>
            <a:r>
              <a:rPr lang="en-US" b="0" spc="25" dirty="0">
                <a:solidFill>
                  <a:srgbClr val="004C6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	</a:t>
            </a:r>
            <a:r>
              <a:rPr lang="de-DE" sz="18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Verteilung von Weiterbildungskosten auf Betriebe, Privatpersonen und öffentliche Hand</a:t>
            </a:r>
          </a:p>
          <a:p>
            <a:pPr marL="447675" indent="-434975">
              <a:spcBef>
                <a:spcPts val="1200"/>
              </a:spcBef>
            </a:pPr>
            <a:endParaRPr lang="de-DE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447675" indent="-434975">
              <a:spcBef>
                <a:spcPts val="1200"/>
              </a:spcBef>
            </a:pPr>
            <a:r>
              <a:rPr lang="de-DE" spc="5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3</a:t>
            </a:r>
            <a:r>
              <a:rPr lang="de-DE" spc="-1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DE" spc="-445" dirty="0">
                <a:latin typeface="Source Sans Pro" panose="020B0503030403020204" pitchFamily="34" charset="0"/>
                <a:ea typeface="Source Sans Pro" panose="020B0503030403020204" pitchFamily="34" charset="0"/>
              </a:rPr>
              <a:t>|	</a:t>
            </a:r>
            <a:r>
              <a:rPr lang="de-DE" sz="2400" b="0" dirty="0">
                <a:solidFill>
                  <a:srgbClr val="E17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Verbreitung öffentlicher Förderinstrumente</a:t>
            </a:r>
            <a:endParaRPr lang="de-DE" sz="1800" b="0" dirty="0">
              <a:solidFill>
                <a:srgbClr val="E17000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447675" indent="-434975">
              <a:spcBef>
                <a:spcPts val="1200"/>
              </a:spcBef>
            </a:pPr>
            <a:endParaRPr lang="de-DE" spc="-445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18169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8" y="546839"/>
            <a:ext cx="721750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2400" b="0" u="sng" spc="-50" dirty="0">
                <a:solidFill>
                  <a:srgbClr val="E17000"/>
                </a:solidFill>
                <a:latin typeface="Vollkorn Semibold" panose="00000700000000000000" pitchFamily="2" charset="0"/>
                <a:ea typeface="Vollkorn Semibold" panose="00000700000000000000" pitchFamily="2" charset="0"/>
                <a:cs typeface="Palatino Linotype"/>
              </a:rPr>
              <a:t>Verbreitung öffentlicher Finanzierungsinstrumente</a:t>
            </a:r>
            <a:endParaRPr sz="2400" u="sng" dirty="0">
              <a:solidFill>
                <a:srgbClr val="E17000"/>
              </a:solidFill>
              <a:latin typeface="Vollkorn Semibold" panose="00000700000000000000" pitchFamily="2" charset="0"/>
              <a:ea typeface="Vollkorn Semibold" panose="00000700000000000000" pitchFamily="2" charset="0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92194" y="6319531"/>
            <a:ext cx="981075" cy="25590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400" b="1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1400" b="1" spc="-8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1400" b="1" spc="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.fi</a:t>
            </a:r>
            <a:r>
              <a:rPr sz="1400" b="1" spc="2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b</a:t>
            </a:r>
            <a:r>
              <a:rPr sz="1400" b="1" spc="2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400" b="1" spc="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400" b="1" spc="1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6E6C27D-A0B9-4CC7-BEA2-60902A182F48}"/>
              </a:ext>
            </a:extLst>
          </p:cNvPr>
          <p:cNvSpPr txBox="1"/>
          <p:nvPr/>
        </p:nvSpPr>
        <p:spPr>
          <a:xfrm>
            <a:off x="609600" y="1371600"/>
            <a:ext cx="11430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Verteilung öffentlicher Mittel: </a:t>
            </a:r>
          </a:p>
          <a:p>
            <a:endParaRPr lang="de-DE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r>
              <a:rPr lang="de-DE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Gesamtaufwendungen 2016: ca. 4,7 Mrd. Euro (2015: 4,5 Mrd.)</a:t>
            </a:r>
          </a:p>
          <a:p>
            <a:endParaRPr lang="de-DE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>
              <a:tabLst>
                <a:tab pos="442913" algn="l"/>
              </a:tabLst>
            </a:pPr>
            <a:r>
              <a:rPr lang="de-DE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	Davon allein: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 err="1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FbW</a:t>
            </a:r>
            <a:r>
              <a:rPr lang="de-DE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: 			1,72 Mrd. </a:t>
            </a:r>
            <a:endParaRPr lang="de-DE" sz="140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ALG I bei </a:t>
            </a:r>
            <a:r>
              <a:rPr lang="de-DE" dirty="0" err="1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berufl</a:t>
            </a:r>
            <a:r>
              <a:rPr lang="de-DE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. WB		1,09 Mrd.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AFBG: 			0,26 Mrd.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BAföG			0,11 Mrd. </a:t>
            </a:r>
            <a:r>
              <a:rPr lang="de-DE" sz="14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(Schüler/innen an Fachschulen mit abgeschl. Berufsausbildung als Voraussetzung)</a:t>
            </a:r>
            <a:endParaRPr lang="de-DE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Stipendienprogramme	0,05 Mrd.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r>
              <a:rPr lang="de-DE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=&gt; mind. 2/3 der Weiterbildungsausgaben beziehen sich auf nachfrageorientierte Förderinstrumente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E3E0CDCA-D0B0-424B-A2D6-43E855D961C9}"/>
              </a:ext>
            </a:extLst>
          </p:cNvPr>
          <p:cNvSpPr txBox="1"/>
          <p:nvPr/>
        </p:nvSpPr>
        <p:spPr>
          <a:xfrm>
            <a:off x="609600" y="4787920"/>
            <a:ext cx="807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i="1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Quellen: </a:t>
            </a:r>
            <a:r>
              <a:rPr lang="de-DE" sz="1200" i="1" dirty="0" err="1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BiBB</a:t>
            </a:r>
            <a:r>
              <a:rPr lang="de-DE" sz="1200" i="1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-Datenreport (2018)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A80A74D-B248-4C73-A569-3201D418A06F}"/>
              </a:ext>
            </a:extLst>
          </p:cNvPr>
          <p:cNvSpPr txBox="1"/>
          <p:nvPr/>
        </p:nvSpPr>
        <p:spPr>
          <a:xfrm>
            <a:off x="609600" y="5381024"/>
            <a:ext cx="1013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>
                <a:solidFill>
                  <a:srgbClr val="FF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Wie verteilen sich diese Mittel auf Erwerbspersonen bzw. auf Weiterbildungsteilnehmende? </a:t>
            </a:r>
          </a:p>
        </p:txBody>
      </p:sp>
    </p:spTree>
    <p:extLst>
      <p:ext uri="{BB962C8B-B14F-4D97-AF65-F5344CB8AC3E}">
        <p14:creationId xmlns:p14="http://schemas.microsoft.com/office/powerpoint/2010/main" val="2019058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8" y="546839"/>
            <a:ext cx="721750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2400" b="0" u="sng" spc="-50" dirty="0">
                <a:solidFill>
                  <a:srgbClr val="E17000"/>
                </a:solidFill>
                <a:latin typeface="Vollkorn Semibold" panose="00000700000000000000" pitchFamily="2" charset="0"/>
                <a:ea typeface="Vollkorn Semibold" panose="00000700000000000000" pitchFamily="2" charset="0"/>
                <a:cs typeface="Palatino Linotype"/>
              </a:rPr>
              <a:t>Verbreitung öffentlicher Finanzierungsinstrumente</a:t>
            </a:r>
            <a:endParaRPr sz="2400" u="sng" dirty="0">
              <a:solidFill>
                <a:srgbClr val="E17000"/>
              </a:solidFill>
              <a:latin typeface="Vollkorn Semibold" panose="00000700000000000000" pitchFamily="2" charset="0"/>
              <a:ea typeface="Vollkorn Semibold" panose="00000700000000000000" pitchFamily="2" charset="0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92194" y="6319531"/>
            <a:ext cx="981075" cy="25590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400" b="1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1400" b="1" spc="-8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1400" b="1" spc="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.fi</a:t>
            </a:r>
            <a:r>
              <a:rPr sz="1400" b="1" spc="2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b</a:t>
            </a:r>
            <a:r>
              <a:rPr sz="1400" b="1" spc="2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400" b="1" spc="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400" b="1" spc="1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3" name="Ellipse 2">
            <a:extLst>
              <a:ext uri="{FF2B5EF4-FFF2-40B4-BE49-F238E27FC236}">
                <a16:creationId xmlns:a16="http://schemas.microsoft.com/office/drawing/2014/main" id="{09171606-866B-48A2-A828-F7BD6BEAF658}"/>
              </a:ext>
            </a:extLst>
          </p:cNvPr>
          <p:cNvSpPr/>
          <p:nvPr/>
        </p:nvSpPr>
        <p:spPr>
          <a:xfrm>
            <a:off x="1957432" y="1608222"/>
            <a:ext cx="7315200" cy="3142456"/>
          </a:xfrm>
          <a:prstGeom prst="ellipse">
            <a:avLst/>
          </a:prstGeom>
          <a:noFill/>
          <a:ln>
            <a:solidFill>
              <a:srgbClr val="004C6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84BCC86-453D-4BB0-AE6F-DEC402DA5B35}"/>
              </a:ext>
            </a:extLst>
          </p:cNvPr>
          <p:cNvSpPr txBox="1"/>
          <p:nvPr/>
        </p:nvSpPr>
        <p:spPr>
          <a:xfrm>
            <a:off x="3562816" y="2403956"/>
            <a:ext cx="60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600" dirty="0" err="1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FbW</a:t>
            </a:r>
            <a:endParaRPr lang="de-DE" sz="160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89DF9515-ACE0-4900-827C-B7ED6B74CD3A}"/>
              </a:ext>
            </a:extLst>
          </p:cNvPr>
          <p:cNvSpPr txBox="1"/>
          <p:nvPr/>
        </p:nvSpPr>
        <p:spPr>
          <a:xfrm>
            <a:off x="2919368" y="3039787"/>
            <a:ext cx="1752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6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Bildungsprämie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DAB41691-7CD2-4AD4-964A-E0E81B265CF2}"/>
              </a:ext>
            </a:extLst>
          </p:cNvPr>
          <p:cNvSpPr txBox="1"/>
          <p:nvPr/>
        </p:nvSpPr>
        <p:spPr>
          <a:xfrm>
            <a:off x="6832826" y="2124347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6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BAföG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F8E144E1-8158-46AF-8BDB-6EE670A6B69C}"/>
              </a:ext>
            </a:extLst>
          </p:cNvPr>
          <p:cNvSpPr txBox="1"/>
          <p:nvPr/>
        </p:nvSpPr>
        <p:spPr>
          <a:xfrm>
            <a:off x="4853032" y="2240659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6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AFBG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457F40A0-49EB-4852-B25A-65F7D7E4F703}"/>
              </a:ext>
            </a:extLst>
          </p:cNvPr>
          <p:cNvSpPr txBox="1"/>
          <p:nvPr/>
        </p:nvSpPr>
        <p:spPr>
          <a:xfrm>
            <a:off x="6190118" y="2676094"/>
            <a:ext cx="228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16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Stipendienprogramme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BE92B334-F38F-46E7-9FE3-6304A619A43A}"/>
              </a:ext>
            </a:extLst>
          </p:cNvPr>
          <p:cNvSpPr/>
          <p:nvPr/>
        </p:nvSpPr>
        <p:spPr>
          <a:xfrm>
            <a:off x="4439329" y="3245119"/>
            <a:ext cx="3056412" cy="1178842"/>
          </a:xfrm>
          <a:prstGeom prst="ellipse">
            <a:avLst/>
          </a:prstGeom>
          <a:solidFill>
            <a:srgbClr val="E17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/>
              <a:t>Gutscheinmodelle der Länder</a:t>
            </a:r>
            <a:endParaRPr lang="de-DE" dirty="0"/>
          </a:p>
        </p:txBody>
      </p:sp>
      <p:sp>
        <p:nvSpPr>
          <p:cNvPr id="20" name="Pfeil: Fünfeck 19">
            <a:extLst>
              <a:ext uri="{FF2B5EF4-FFF2-40B4-BE49-F238E27FC236}">
                <a16:creationId xmlns:a16="http://schemas.microsoft.com/office/drawing/2014/main" id="{AB7E9035-46C0-4F85-BBCE-EF2859FF22FE}"/>
              </a:ext>
            </a:extLst>
          </p:cNvPr>
          <p:cNvSpPr/>
          <p:nvPr/>
        </p:nvSpPr>
        <p:spPr>
          <a:xfrm rot="1171095">
            <a:off x="1413575" y="1690823"/>
            <a:ext cx="1980000" cy="536135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Statistik der BA</a:t>
            </a:r>
          </a:p>
        </p:txBody>
      </p:sp>
      <p:sp>
        <p:nvSpPr>
          <p:cNvPr id="22" name="Pfeil: Fünfeck 21">
            <a:extLst>
              <a:ext uri="{FF2B5EF4-FFF2-40B4-BE49-F238E27FC236}">
                <a16:creationId xmlns:a16="http://schemas.microsoft.com/office/drawing/2014/main" id="{5576A51B-E226-453D-BB23-808D4C2C47EC}"/>
              </a:ext>
            </a:extLst>
          </p:cNvPr>
          <p:cNvSpPr/>
          <p:nvPr/>
        </p:nvSpPr>
        <p:spPr>
          <a:xfrm rot="867201">
            <a:off x="7564484" y="3884330"/>
            <a:ext cx="1980000" cy="536135"/>
          </a:xfrm>
          <a:prstGeom prst="homePlate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de-DE" sz="16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Eigene Erhebung in den Ländern</a:t>
            </a:r>
          </a:p>
        </p:txBody>
      </p:sp>
      <p:sp>
        <p:nvSpPr>
          <p:cNvPr id="23" name="Pfeil: Fünfeck 22">
            <a:extLst>
              <a:ext uri="{FF2B5EF4-FFF2-40B4-BE49-F238E27FC236}">
                <a16:creationId xmlns:a16="http://schemas.microsoft.com/office/drawing/2014/main" id="{2C06D43C-F85F-44D6-A660-42D71F824A9B}"/>
              </a:ext>
            </a:extLst>
          </p:cNvPr>
          <p:cNvSpPr/>
          <p:nvPr/>
        </p:nvSpPr>
        <p:spPr>
          <a:xfrm rot="20738259">
            <a:off x="7709003" y="1660710"/>
            <a:ext cx="1980000" cy="536135"/>
          </a:xfrm>
          <a:prstGeom prst="homePlate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de-DE" sz="16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Stat. Bundesamt</a:t>
            </a:r>
          </a:p>
          <a:p>
            <a:pPr algn="ctr"/>
            <a:r>
              <a:rPr lang="de-DE" sz="16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(Fachserie 7)</a:t>
            </a:r>
          </a:p>
        </p:txBody>
      </p:sp>
      <p:sp>
        <p:nvSpPr>
          <p:cNvPr id="24" name="Pfeil: Fünfeck 23">
            <a:extLst>
              <a:ext uri="{FF2B5EF4-FFF2-40B4-BE49-F238E27FC236}">
                <a16:creationId xmlns:a16="http://schemas.microsoft.com/office/drawing/2014/main" id="{2A1CB432-D3FB-40BA-866C-2221E2478431}"/>
              </a:ext>
            </a:extLst>
          </p:cNvPr>
          <p:cNvSpPr/>
          <p:nvPr/>
        </p:nvSpPr>
        <p:spPr>
          <a:xfrm rot="631242">
            <a:off x="8683826" y="2968618"/>
            <a:ext cx="1980000" cy="536135"/>
          </a:xfrm>
          <a:prstGeom prst="homePlate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de-DE" sz="1600" dirty="0" err="1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BiBB</a:t>
            </a:r>
            <a:r>
              <a:rPr lang="de-DE" sz="16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-Datenreport</a:t>
            </a:r>
          </a:p>
        </p:txBody>
      </p:sp>
      <p:sp>
        <p:nvSpPr>
          <p:cNvPr id="25" name="Pfeil: Fünfeck 24">
            <a:extLst>
              <a:ext uri="{FF2B5EF4-FFF2-40B4-BE49-F238E27FC236}">
                <a16:creationId xmlns:a16="http://schemas.microsoft.com/office/drawing/2014/main" id="{E6B0FF9A-17B9-4B00-B7E2-8644150C1828}"/>
              </a:ext>
            </a:extLst>
          </p:cNvPr>
          <p:cNvSpPr/>
          <p:nvPr/>
        </p:nvSpPr>
        <p:spPr>
          <a:xfrm rot="19851748">
            <a:off x="5193150" y="1449789"/>
            <a:ext cx="1980000" cy="536135"/>
          </a:xfrm>
          <a:prstGeom prst="homePlate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de-DE" sz="16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Stat. Bundesamt</a:t>
            </a:r>
          </a:p>
          <a:p>
            <a:pPr algn="ctr"/>
            <a:r>
              <a:rPr lang="de-DE" sz="16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(Fachserie 8)</a:t>
            </a:r>
          </a:p>
        </p:txBody>
      </p:sp>
      <p:sp>
        <p:nvSpPr>
          <p:cNvPr id="26" name="Pfeil: Fünfeck 25">
            <a:extLst>
              <a:ext uri="{FF2B5EF4-FFF2-40B4-BE49-F238E27FC236}">
                <a16:creationId xmlns:a16="http://schemas.microsoft.com/office/drawing/2014/main" id="{478788C9-4D1A-4A2B-B5D9-68DDF1E10F39}"/>
              </a:ext>
            </a:extLst>
          </p:cNvPr>
          <p:cNvSpPr/>
          <p:nvPr/>
        </p:nvSpPr>
        <p:spPr>
          <a:xfrm rot="20099081">
            <a:off x="1004707" y="3572936"/>
            <a:ext cx="1980000" cy="536135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Nachfrage </a:t>
            </a:r>
            <a:r>
              <a:rPr lang="de-DE" sz="1600" dirty="0" err="1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BiBB</a:t>
            </a:r>
            <a:endParaRPr lang="de-DE" sz="160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sp>
        <p:nvSpPr>
          <p:cNvPr id="29" name="Pfeil: nach rechts 28">
            <a:extLst>
              <a:ext uri="{FF2B5EF4-FFF2-40B4-BE49-F238E27FC236}">
                <a16:creationId xmlns:a16="http://schemas.microsoft.com/office/drawing/2014/main" id="{9F2690AD-CD2D-460C-8310-E3AF0FEF68A2}"/>
              </a:ext>
            </a:extLst>
          </p:cNvPr>
          <p:cNvSpPr/>
          <p:nvPr/>
        </p:nvSpPr>
        <p:spPr>
          <a:xfrm rot="5400000">
            <a:off x="3261258" y="4350466"/>
            <a:ext cx="1206318" cy="1371600"/>
          </a:xfrm>
          <a:prstGeom prst="rightArrow">
            <a:avLst/>
          </a:prstGeom>
          <a:solidFill>
            <a:srgbClr val="004C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Pfeil: nach rechts 29">
            <a:extLst>
              <a:ext uri="{FF2B5EF4-FFF2-40B4-BE49-F238E27FC236}">
                <a16:creationId xmlns:a16="http://schemas.microsoft.com/office/drawing/2014/main" id="{2B78930C-32BE-49F7-8921-CCF06C3991F6}"/>
              </a:ext>
            </a:extLst>
          </p:cNvPr>
          <p:cNvSpPr/>
          <p:nvPr/>
        </p:nvSpPr>
        <p:spPr>
          <a:xfrm rot="5400000">
            <a:off x="6587960" y="4343688"/>
            <a:ext cx="1206318" cy="1371600"/>
          </a:xfrm>
          <a:prstGeom prst="rightArrow">
            <a:avLst/>
          </a:prstGeom>
          <a:solidFill>
            <a:srgbClr val="004C6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Textfeld 30">
            <a:extLst>
              <a:ext uri="{FF2B5EF4-FFF2-40B4-BE49-F238E27FC236}">
                <a16:creationId xmlns:a16="http://schemas.microsoft.com/office/drawing/2014/main" id="{623D0412-BF85-44AF-8024-26031C61E074}"/>
              </a:ext>
            </a:extLst>
          </p:cNvPr>
          <p:cNvSpPr txBox="1"/>
          <p:nvPr/>
        </p:nvSpPr>
        <p:spPr>
          <a:xfrm>
            <a:off x="2657242" y="5796311"/>
            <a:ext cx="24532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28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Bundesebene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28E5F1A1-E579-43E5-BC46-87EE9308C8B9}"/>
              </a:ext>
            </a:extLst>
          </p:cNvPr>
          <p:cNvSpPr txBox="1"/>
          <p:nvPr/>
        </p:nvSpPr>
        <p:spPr>
          <a:xfrm>
            <a:off x="6099267" y="5784821"/>
            <a:ext cx="3810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sz="28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Landesebene</a:t>
            </a:r>
          </a:p>
        </p:txBody>
      </p:sp>
      <p:sp>
        <p:nvSpPr>
          <p:cNvPr id="33" name="Pfeil: Fünfeck 32">
            <a:extLst>
              <a:ext uri="{FF2B5EF4-FFF2-40B4-BE49-F238E27FC236}">
                <a16:creationId xmlns:a16="http://schemas.microsoft.com/office/drawing/2014/main" id="{71CCCE06-76BD-4888-B7B2-97DA9A0B56F7}"/>
              </a:ext>
            </a:extLst>
          </p:cNvPr>
          <p:cNvSpPr/>
          <p:nvPr/>
        </p:nvSpPr>
        <p:spPr>
          <a:xfrm rot="21106264">
            <a:off x="8823310" y="5371358"/>
            <a:ext cx="1980000" cy="536135"/>
          </a:xfrm>
          <a:prstGeom prst="homePlate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de-DE" sz="16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Mikrozensus</a:t>
            </a:r>
          </a:p>
        </p:txBody>
      </p:sp>
      <p:sp>
        <p:nvSpPr>
          <p:cNvPr id="35" name="Pfeil: Fünfeck 34">
            <a:extLst>
              <a:ext uri="{FF2B5EF4-FFF2-40B4-BE49-F238E27FC236}">
                <a16:creationId xmlns:a16="http://schemas.microsoft.com/office/drawing/2014/main" id="{1B4F951A-CB8E-4ACF-825F-CA3D12562E34}"/>
              </a:ext>
            </a:extLst>
          </p:cNvPr>
          <p:cNvSpPr/>
          <p:nvPr/>
        </p:nvSpPr>
        <p:spPr>
          <a:xfrm rot="186732">
            <a:off x="497714" y="5414882"/>
            <a:ext cx="1980000" cy="536135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AES 2016</a:t>
            </a:r>
          </a:p>
        </p:txBody>
      </p:sp>
      <p:sp>
        <p:nvSpPr>
          <p:cNvPr id="37" name="Pfeil: Fünfeck 36">
            <a:extLst>
              <a:ext uri="{FF2B5EF4-FFF2-40B4-BE49-F238E27FC236}">
                <a16:creationId xmlns:a16="http://schemas.microsoft.com/office/drawing/2014/main" id="{454B2BB7-D72D-455F-88F1-D0408FEADDF6}"/>
              </a:ext>
            </a:extLst>
          </p:cNvPr>
          <p:cNvSpPr/>
          <p:nvPr/>
        </p:nvSpPr>
        <p:spPr>
          <a:xfrm rot="628549">
            <a:off x="610763" y="4741738"/>
            <a:ext cx="1980000" cy="536135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6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Stat. Bundesamt (Erwerbszahlen)</a:t>
            </a:r>
          </a:p>
        </p:txBody>
      </p:sp>
      <p:sp>
        <p:nvSpPr>
          <p:cNvPr id="38" name="Pfeil: Fünfeck 37">
            <a:extLst>
              <a:ext uri="{FF2B5EF4-FFF2-40B4-BE49-F238E27FC236}">
                <a16:creationId xmlns:a16="http://schemas.microsoft.com/office/drawing/2014/main" id="{EC2F6B92-0B8C-4276-8E09-7D44D6D9D29C}"/>
              </a:ext>
            </a:extLst>
          </p:cNvPr>
          <p:cNvSpPr/>
          <p:nvPr/>
        </p:nvSpPr>
        <p:spPr>
          <a:xfrm rot="20955996">
            <a:off x="8446117" y="4753164"/>
            <a:ext cx="1980000" cy="536135"/>
          </a:xfrm>
          <a:prstGeom prst="homePlate">
            <a:avLst/>
          </a:prstGeom>
          <a:solidFill>
            <a:schemeClr val="bg1">
              <a:lumMod val="85000"/>
            </a:schemeClr>
          </a:solidFill>
          <a:scene3d>
            <a:camera prst="orthographicFront">
              <a:rot lat="0" lon="0" rev="10800000"/>
            </a:camera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flatTx/>
          </a:bodyPr>
          <a:lstStyle/>
          <a:p>
            <a:pPr algn="ctr"/>
            <a:r>
              <a:rPr lang="de-DE" sz="16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Stat. Bundesamt (Erwerbszahlen)</a:t>
            </a:r>
          </a:p>
        </p:txBody>
      </p:sp>
    </p:spTree>
    <p:extLst>
      <p:ext uri="{BB962C8B-B14F-4D97-AF65-F5344CB8AC3E}">
        <p14:creationId xmlns:p14="http://schemas.microsoft.com/office/powerpoint/2010/main" val="3436271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2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15" grpId="0"/>
      <p:bldP spid="16" grpId="0"/>
      <p:bldP spid="17" grpId="0"/>
      <p:bldP spid="18" grpId="0"/>
      <p:bldP spid="7" grpId="0" animBg="1"/>
      <p:bldP spid="20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9" grpId="0" animBg="1"/>
      <p:bldP spid="30" grpId="0" animBg="1"/>
      <p:bldP spid="31" grpId="0"/>
      <p:bldP spid="32" grpId="0"/>
      <p:bldP spid="33" grpId="0" animBg="1"/>
      <p:bldP spid="35" grpId="0" animBg="1"/>
      <p:bldP spid="37" grpId="0" animBg="1"/>
      <p:bldP spid="3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3F17C64C-8539-483D-AD2E-BEC3B6E0FB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000" y="1908000"/>
            <a:ext cx="9482571" cy="3852000"/>
          </a:xfrm>
          <a:prstGeom prst="rect">
            <a:avLst/>
          </a:prstGeom>
        </p:spPr>
      </p:pic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8" y="546839"/>
            <a:ext cx="721750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2400" b="0" u="sng" spc="-50" dirty="0">
                <a:solidFill>
                  <a:srgbClr val="E17000"/>
                </a:solidFill>
                <a:latin typeface="Vollkorn Semibold" panose="00000700000000000000" pitchFamily="2" charset="0"/>
                <a:ea typeface="Vollkorn Semibold" panose="00000700000000000000" pitchFamily="2" charset="0"/>
                <a:cs typeface="Palatino Linotype"/>
              </a:rPr>
              <a:t>Verbreitung öffentlicher Finanzierungsinstrumente</a:t>
            </a:r>
            <a:endParaRPr sz="2400" u="sng" dirty="0">
              <a:solidFill>
                <a:srgbClr val="E17000"/>
              </a:solidFill>
              <a:latin typeface="Vollkorn Semibold" panose="00000700000000000000" pitchFamily="2" charset="0"/>
              <a:ea typeface="Vollkorn Semibold" panose="00000700000000000000" pitchFamily="2" charset="0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92194" y="6319531"/>
            <a:ext cx="981075" cy="25590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400" b="1" dirty="0">
                <a:solidFill>
                  <a:srgbClr val="004C6C"/>
                </a:solidFill>
                <a:latin typeface="Calibri"/>
                <a:cs typeface="Calibri"/>
                <a:hlinkClick r:id="rId4"/>
              </a:rPr>
              <a:t>ww</a:t>
            </a:r>
            <a:r>
              <a:rPr sz="1400" b="1" spc="-85" dirty="0">
                <a:solidFill>
                  <a:srgbClr val="004C6C"/>
                </a:solidFill>
                <a:latin typeface="Calibri"/>
                <a:cs typeface="Calibri"/>
                <a:hlinkClick r:id="rId4"/>
              </a:rPr>
              <a:t>w</a:t>
            </a:r>
            <a:r>
              <a:rPr sz="1400" b="1" spc="5" dirty="0">
                <a:solidFill>
                  <a:srgbClr val="004C6C"/>
                </a:solidFill>
                <a:latin typeface="Calibri"/>
                <a:cs typeface="Calibri"/>
                <a:hlinkClick r:id="rId4"/>
              </a:rPr>
              <a:t>.fi</a:t>
            </a:r>
            <a:r>
              <a:rPr sz="1400" b="1" spc="20" dirty="0">
                <a:solidFill>
                  <a:srgbClr val="004C6C"/>
                </a:solidFill>
                <a:latin typeface="Calibri"/>
                <a:cs typeface="Calibri"/>
                <a:hlinkClick r:id="rId4"/>
              </a:rPr>
              <a:t>b</a:t>
            </a:r>
            <a:r>
              <a:rPr sz="1400" b="1" spc="25" dirty="0">
                <a:solidFill>
                  <a:srgbClr val="004C6C"/>
                </a:solidFill>
                <a:latin typeface="Calibri"/>
                <a:cs typeface="Calibri"/>
                <a:hlinkClick r:id="rId4"/>
              </a:rPr>
              <a:t>s</a:t>
            </a:r>
            <a:r>
              <a:rPr sz="1400" b="1" spc="0" dirty="0">
                <a:solidFill>
                  <a:srgbClr val="004C6C"/>
                </a:solidFill>
                <a:latin typeface="Calibri"/>
                <a:cs typeface="Calibri"/>
                <a:hlinkClick r:id="rId4"/>
              </a:rPr>
              <a:t>.</a:t>
            </a:r>
            <a:r>
              <a:rPr sz="1400" b="1" spc="10" dirty="0">
                <a:solidFill>
                  <a:srgbClr val="004C6C"/>
                </a:solidFill>
                <a:latin typeface="Calibri"/>
                <a:cs typeface="Calibri"/>
                <a:hlinkClick r:id="rId4"/>
              </a:rPr>
              <a:t>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6E6C27D-A0B9-4CC7-BEA2-60902A182F48}"/>
              </a:ext>
            </a:extLst>
          </p:cNvPr>
          <p:cNvSpPr txBox="1"/>
          <p:nvPr/>
        </p:nvSpPr>
        <p:spPr>
          <a:xfrm>
            <a:off x="609600" y="13716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Förderfälle:</a:t>
            </a:r>
          </a:p>
        </p:txBody>
      </p:sp>
      <p:sp>
        <p:nvSpPr>
          <p:cNvPr id="13" name="Pfeil: nach links 12">
            <a:extLst>
              <a:ext uri="{FF2B5EF4-FFF2-40B4-BE49-F238E27FC236}">
                <a16:creationId xmlns:a16="http://schemas.microsoft.com/office/drawing/2014/main" id="{361759CF-DC49-4A8B-808C-5C8301A3BE0D}"/>
              </a:ext>
            </a:extLst>
          </p:cNvPr>
          <p:cNvSpPr/>
          <p:nvPr/>
        </p:nvSpPr>
        <p:spPr>
          <a:xfrm>
            <a:off x="10197253" y="3352800"/>
            <a:ext cx="1766147" cy="838200"/>
          </a:xfrm>
          <a:prstGeom prst="leftArrow">
            <a:avLst>
              <a:gd name="adj1" fmla="val 50000"/>
              <a:gd name="adj2" fmla="val 50378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8288" lvl="0" indent="-268288" algn="ctr"/>
            <a:r>
              <a:rPr lang="de-DE" sz="14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Geschätzt 1,9 </a:t>
            </a:r>
            <a:r>
              <a:rPr lang="de-DE" sz="1400" dirty="0" err="1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Mio</a:t>
            </a:r>
            <a:endParaRPr lang="de-DE" sz="140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68288" lvl="0" indent="-268288" algn="ctr"/>
            <a:r>
              <a:rPr lang="de-DE" sz="14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Steuerfälle</a:t>
            </a:r>
          </a:p>
        </p:txBody>
      </p:sp>
    </p:spTree>
    <p:extLst>
      <p:ext uri="{BB962C8B-B14F-4D97-AF65-F5344CB8AC3E}">
        <p14:creationId xmlns:p14="http://schemas.microsoft.com/office/powerpoint/2010/main" val="2010227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8" y="546839"/>
            <a:ext cx="752230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2400" b="0" u="sng" spc="-50" dirty="0">
                <a:solidFill>
                  <a:srgbClr val="E17000"/>
                </a:solidFill>
                <a:latin typeface="Vollkorn Semibold" panose="00000700000000000000" pitchFamily="2" charset="0"/>
                <a:ea typeface="Vollkorn Semibold" panose="00000700000000000000" pitchFamily="2" charset="0"/>
                <a:cs typeface="Palatino Linotype"/>
              </a:rPr>
              <a:t>Verbreitung öffentlicher Finanzierungsinstrumente</a:t>
            </a:r>
            <a:endParaRPr lang="de-DE" sz="2400" u="sng" dirty="0">
              <a:solidFill>
                <a:srgbClr val="E17000"/>
              </a:solidFill>
              <a:latin typeface="Vollkorn Semibold" panose="00000700000000000000" pitchFamily="2" charset="0"/>
              <a:ea typeface="Vollkorn Semibold" panose="00000700000000000000" pitchFamily="2" charset="0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92194" y="6319531"/>
            <a:ext cx="981075" cy="25590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lang="de-DE" sz="1400" b="1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ww</a:t>
            </a:r>
            <a:r>
              <a:rPr lang="de-DE" sz="1400" b="1" spc="-85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</a:t>
            </a:r>
            <a:r>
              <a:rPr lang="de-DE" sz="1400" b="1" spc="5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.fi</a:t>
            </a:r>
            <a:r>
              <a:rPr lang="de-DE" sz="1400" b="1" spc="2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b</a:t>
            </a:r>
            <a:r>
              <a:rPr lang="de-DE" sz="1400" b="1" spc="25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s</a:t>
            </a:r>
            <a:r>
              <a:rPr lang="de-DE" sz="1400" b="1" spc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</a:t>
            </a:r>
            <a:r>
              <a:rPr lang="de-DE" sz="1400" b="1" spc="1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eu</a:t>
            </a:r>
            <a:endParaRPr lang="de-DE" sz="1400">
              <a:latin typeface="Calibri"/>
              <a:cs typeface="Calibri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9C04D7D9-98B0-4ADE-A163-FC77480BCC85}"/>
              </a:ext>
            </a:extLst>
          </p:cNvPr>
          <p:cNvSpPr txBox="1">
            <a:spLocks noGrp="1"/>
          </p:cNvSpPr>
          <p:nvPr>
            <p:ph sz="half" idx="3"/>
          </p:nvPr>
        </p:nvSpPr>
        <p:spPr>
          <a:xfrm>
            <a:off x="8928000" y="1188000"/>
            <a:ext cx="2881670" cy="3770263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lvl="0"/>
            <a:r>
              <a:rPr lang="de-DE" sz="16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Anzahl der Förderfälle auf 100 Erwerbspersonen:</a:t>
            </a:r>
          </a:p>
          <a:p>
            <a:pPr lvl="0"/>
            <a:endParaRPr lang="de-DE" sz="1600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Anstieg der Förderungen bis 2009, danach kontinuierlicher Rückgang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sz="1600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Dominierende Förderinstrumente: </a:t>
            </a:r>
            <a:r>
              <a:rPr lang="de-DE" sz="1600" b="0" dirty="0" err="1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FbW</a:t>
            </a:r>
            <a:r>
              <a:rPr lang="de-DE" sz="16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, AFBG, BAföG</a:t>
            </a:r>
          </a:p>
          <a:p>
            <a:pPr lvl="0"/>
            <a:endParaRPr lang="de-DE" sz="1600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Auf 100 Erwerbspersonen fallen knapp 1,8 Förderungen (2017)</a:t>
            </a:r>
          </a:p>
          <a:p>
            <a:pPr lvl="0"/>
            <a:endParaRPr lang="de-DE" sz="1600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04949E67-98BD-4535-A8E5-FA9FE75C8C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00" y="1188000"/>
            <a:ext cx="8067273" cy="5214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5971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7" y="546839"/>
            <a:ext cx="956699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2400" b="0" u="sng" spc="-50" dirty="0">
                <a:solidFill>
                  <a:srgbClr val="E17000"/>
                </a:solidFill>
                <a:latin typeface="Vollkorn Semibold" panose="00000700000000000000" pitchFamily="2" charset="0"/>
                <a:ea typeface="Vollkorn Semibold" panose="00000700000000000000" pitchFamily="2" charset="0"/>
                <a:cs typeface="Palatino Linotype"/>
              </a:rPr>
              <a:t>Verbreitung öffentlicher Finanzierungsinstrumente</a:t>
            </a:r>
            <a:endParaRPr sz="2400" u="sng" dirty="0">
              <a:solidFill>
                <a:srgbClr val="E17000"/>
              </a:solidFill>
              <a:latin typeface="Vollkorn Semibold" panose="00000700000000000000" pitchFamily="2" charset="0"/>
              <a:ea typeface="Vollkorn Semibold" panose="00000700000000000000" pitchFamily="2" charset="0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92194" y="6319531"/>
            <a:ext cx="981075" cy="25590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400" b="1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1400" b="1" spc="-8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1400" b="1" spc="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.fi</a:t>
            </a:r>
            <a:r>
              <a:rPr sz="1400" b="1" spc="2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b</a:t>
            </a:r>
            <a:r>
              <a:rPr sz="1400" b="1" spc="2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400" b="1" spc="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400" b="1" spc="1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eu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9C04D7D9-98B0-4ADE-A163-FC77480BCC85}"/>
              </a:ext>
            </a:extLst>
          </p:cNvPr>
          <p:cNvSpPr txBox="1">
            <a:spLocks noGrp="1"/>
          </p:cNvSpPr>
          <p:nvPr>
            <p:ph sz="half" idx="3"/>
          </p:nvPr>
        </p:nvSpPr>
        <p:spPr>
          <a:xfrm>
            <a:off x="8928000" y="1188000"/>
            <a:ext cx="2988000" cy="569387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r>
              <a:rPr lang="de-DE" sz="16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Förderfälle auf 100 Erwerbs-personen nach Ländern (2016):</a:t>
            </a: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53C4CA30-C854-44D1-979D-49823A99FD80}"/>
              </a:ext>
            </a:extLst>
          </p:cNvPr>
          <p:cNvSpPr txBox="1">
            <a:spLocks/>
          </p:cNvSpPr>
          <p:nvPr/>
        </p:nvSpPr>
        <p:spPr>
          <a:xfrm>
            <a:off x="8928000" y="2016392"/>
            <a:ext cx="3111600" cy="1800493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>
            <a:lvl1pPr marL="0">
              <a:defRPr sz="2000" b="1" i="0">
                <a:solidFill>
                  <a:srgbClr val="F57E20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de-DE" sz="1600" b="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Sehr ungleiche Intensität und Verteilung: </a:t>
            </a:r>
          </a:p>
          <a:p>
            <a:endParaRPr lang="de-DE" sz="1600" b="0" kern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r>
              <a:rPr lang="de-DE" sz="1600" b="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Geringe Förderreichweiten in Süddeutschland, hohe in Berlin und Bremen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b="0" kern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EEB3CD9-7453-4723-A9A0-BE3CB9722D0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00" y="1188000"/>
            <a:ext cx="8075928" cy="52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06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7" y="546839"/>
            <a:ext cx="956699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2400" b="0" u="sng" spc="-50" dirty="0">
                <a:solidFill>
                  <a:srgbClr val="E17000"/>
                </a:solidFill>
                <a:latin typeface="Vollkorn Semibold" panose="00000700000000000000" pitchFamily="2" charset="0"/>
                <a:ea typeface="Vollkorn Semibold" panose="00000700000000000000" pitchFamily="2" charset="0"/>
                <a:cs typeface="Palatino Linotype"/>
              </a:rPr>
              <a:t>Verbreitung öffentlicher Finanzierungsinstrumente</a:t>
            </a:r>
            <a:endParaRPr sz="2400" u="sng" dirty="0">
              <a:solidFill>
                <a:srgbClr val="E17000"/>
              </a:solidFill>
              <a:latin typeface="Vollkorn Semibold" panose="00000700000000000000" pitchFamily="2" charset="0"/>
              <a:ea typeface="Vollkorn Semibold" panose="00000700000000000000" pitchFamily="2" charset="0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92194" y="6319531"/>
            <a:ext cx="981075" cy="25590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400" b="1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1400" b="1" spc="-8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1400" b="1" spc="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.fi</a:t>
            </a:r>
            <a:r>
              <a:rPr sz="1400" b="1" spc="2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b</a:t>
            </a:r>
            <a:r>
              <a:rPr sz="1400" b="1" spc="2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400" b="1" spc="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400" b="1" spc="1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eu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9C04D7D9-98B0-4ADE-A163-FC77480BCC85}"/>
              </a:ext>
            </a:extLst>
          </p:cNvPr>
          <p:cNvSpPr txBox="1">
            <a:spLocks noGrp="1"/>
          </p:cNvSpPr>
          <p:nvPr>
            <p:ph sz="half" idx="3"/>
          </p:nvPr>
        </p:nvSpPr>
        <p:spPr>
          <a:xfrm>
            <a:off x="8928000" y="1188000"/>
            <a:ext cx="2988000" cy="1061829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r>
              <a:rPr lang="de-DE" sz="16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Förderfälle auf 100 Erwerbs-personen nach Ländern (ohne Länderinstrumente für Bremen und Schleswig-Holstein):</a:t>
            </a: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53C4CA30-C854-44D1-979D-49823A99FD80}"/>
              </a:ext>
            </a:extLst>
          </p:cNvPr>
          <p:cNvSpPr txBox="1">
            <a:spLocks/>
          </p:cNvSpPr>
          <p:nvPr/>
        </p:nvSpPr>
        <p:spPr>
          <a:xfrm>
            <a:off x="8928000" y="2354522"/>
            <a:ext cx="3111600" cy="2785378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>
            <a:lvl1pPr marL="0">
              <a:defRPr sz="2000" b="1" i="0">
                <a:solidFill>
                  <a:srgbClr val="F57E20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Mehr als 60% aller Förderungen </a:t>
            </a:r>
            <a:r>
              <a:rPr lang="de-DE" sz="1600" b="0" kern="0" dirty="0" err="1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FbW</a:t>
            </a:r>
            <a:r>
              <a:rPr lang="de-DE" sz="1600" b="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-Förderungen…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b="0" kern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…außer in BY und BW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b="0" kern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In BY und BW: hohe AFBG-Anteile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b="0" kern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Landesscheck vor allen in HH bedeutsam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b="0" kern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D9C7C020-C8D9-44C8-8428-321262E58D0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00" y="1188000"/>
            <a:ext cx="8075928" cy="52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832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7" y="546839"/>
            <a:ext cx="956699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2400" b="0" u="sng" spc="-50" dirty="0">
                <a:solidFill>
                  <a:srgbClr val="E17000"/>
                </a:solidFill>
                <a:latin typeface="Vollkorn Semibold" panose="00000700000000000000" pitchFamily="2" charset="0"/>
                <a:ea typeface="Vollkorn Semibold" panose="00000700000000000000" pitchFamily="2" charset="0"/>
                <a:cs typeface="Palatino Linotype"/>
              </a:rPr>
              <a:t>Verbreitung öffentlicher Finanzierungsinstrumente</a:t>
            </a:r>
            <a:endParaRPr lang="de-DE" sz="2400" u="sng" dirty="0">
              <a:solidFill>
                <a:srgbClr val="E17000"/>
              </a:solidFill>
              <a:latin typeface="Vollkorn Semibold" panose="00000700000000000000" pitchFamily="2" charset="0"/>
              <a:ea typeface="Vollkorn Semibold" panose="00000700000000000000" pitchFamily="2" charset="0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92194" y="6319531"/>
            <a:ext cx="981075" cy="25590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lang="de-DE" sz="1400" b="1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ww</a:t>
            </a:r>
            <a:r>
              <a:rPr lang="de-DE" sz="1400" b="1" spc="-85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</a:t>
            </a:r>
            <a:r>
              <a:rPr lang="de-DE" sz="1400" b="1" spc="5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.fi</a:t>
            </a:r>
            <a:r>
              <a:rPr lang="de-DE" sz="1400" b="1" spc="2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b</a:t>
            </a:r>
            <a:r>
              <a:rPr lang="de-DE" sz="1400" b="1" spc="25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s</a:t>
            </a:r>
            <a:r>
              <a:rPr lang="de-DE" sz="1400" b="1" spc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</a:t>
            </a:r>
            <a:r>
              <a:rPr lang="de-DE" sz="1400" b="1" spc="1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eu</a:t>
            </a:r>
            <a:endParaRPr lang="de-DE" sz="1400">
              <a:latin typeface="Calibri"/>
              <a:cs typeface="Calibri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9C04D7D9-98B0-4ADE-A163-FC77480BCC85}"/>
              </a:ext>
            </a:extLst>
          </p:cNvPr>
          <p:cNvSpPr txBox="1">
            <a:spLocks noGrp="1"/>
          </p:cNvSpPr>
          <p:nvPr>
            <p:ph sz="half" idx="3"/>
          </p:nvPr>
        </p:nvSpPr>
        <p:spPr>
          <a:xfrm>
            <a:off x="8928000" y="1188000"/>
            <a:ext cx="3124200" cy="367793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Große Unterschiede hinsichtlich der Weiterbildungsteilnahme innerhalb der Bundesländer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sz="1600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Höchste Beteiligung in Baden-Württemberg, geringste im Saarland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6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Keine erkennbare regionale Verteilungssystematik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sz="1600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sz="1600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sz="1600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447675" indent="-434975">
              <a:spcBef>
                <a:spcPts val="1200"/>
              </a:spcBef>
            </a:pPr>
            <a:endParaRPr lang="de-DE" sz="1600" b="0" spc="-445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007C9EF6-AC05-49E2-BEAD-A0F0AF623E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00" y="1208444"/>
            <a:ext cx="7956466" cy="51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265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7" y="546839"/>
            <a:ext cx="9566999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2400" b="0" u="sng" spc="-50" dirty="0">
                <a:solidFill>
                  <a:srgbClr val="E17000"/>
                </a:solidFill>
                <a:latin typeface="Vollkorn Semibold" panose="00000700000000000000" pitchFamily="2" charset="0"/>
                <a:ea typeface="Vollkorn Semibold" panose="00000700000000000000" pitchFamily="2" charset="0"/>
                <a:cs typeface="Palatino Linotype"/>
              </a:rPr>
              <a:t>Verbreitung öffentlicher Finanzierungsinstrumente</a:t>
            </a:r>
            <a:endParaRPr sz="2400" u="sng" dirty="0">
              <a:solidFill>
                <a:srgbClr val="E17000"/>
              </a:solidFill>
              <a:latin typeface="Vollkorn Semibold" panose="00000700000000000000" pitchFamily="2" charset="0"/>
              <a:ea typeface="Vollkorn Semibold" panose="00000700000000000000" pitchFamily="2" charset="0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92194" y="6319531"/>
            <a:ext cx="981075" cy="25590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400" b="1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1400" b="1" spc="-8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1400" b="1" spc="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.fi</a:t>
            </a:r>
            <a:r>
              <a:rPr sz="1400" b="1" spc="2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b</a:t>
            </a:r>
            <a:r>
              <a:rPr sz="1400" b="1" spc="2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400" b="1" spc="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400" b="1" spc="1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eu</a:t>
            </a:r>
            <a:endParaRPr sz="1400" dirty="0">
              <a:latin typeface="Calibri"/>
              <a:cs typeface="Calibri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9C04D7D9-98B0-4ADE-A163-FC77480BCC85}"/>
              </a:ext>
            </a:extLst>
          </p:cNvPr>
          <p:cNvSpPr txBox="1">
            <a:spLocks noGrp="1"/>
          </p:cNvSpPr>
          <p:nvPr>
            <p:ph sz="half" idx="3"/>
          </p:nvPr>
        </p:nvSpPr>
        <p:spPr>
          <a:xfrm>
            <a:off x="8928000" y="1224000"/>
            <a:ext cx="2772000" cy="815608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r>
              <a:rPr lang="de-DE" sz="16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Förderfälle auf 100 Erwerbspersonen nach Ländern in Bezug auf Weiterbildungspartizipation:</a:t>
            </a:r>
          </a:p>
        </p:txBody>
      </p:sp>
      <p:sp>
        <p:nvSpPr>
          <p:cNvPr id="8" name="object 4">
            <a:extLst>
              <a:ext uri="{FF2B5EF4-FFF2-40B4-BE49-F238E27FC236}">
                <a16:creationId xmlns:a16="http://schemas.microsoft.com/office/drawing/2014/main" id="{53C4CA30-C854-44D1-979D-49823A99FD80}"/>
              </a:ext>
            </a:extLst>
          </p:cNvPr>
          <p:cNvSpPr txBox="1">
            <a:spLocks/>
          </p:cNvSpPr>
          <p:nvPr/>
        </p:nvSpPr>
        <p:spPr>
          <a:xfrm>
            <a:off x="8928000" y="2405643"/>
            <a:ext cx="2916000" cy="2046714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>
            <a:lvl1pPr marL="0">
              <a:defRPr sz="2000" b="1" i="0">
                <a:solidFill>
                  <a:srgbClr val="F57E20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Anteil der erreichten Bildungsteilnehmer eher klein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b="0" kern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geringe negative Korrelation (-0,36) zwischen </a:t>
            </a:r>
            <a:r>
              <a:rPr lang="de-DE" sz="1600" b="0" kern="0" dirty="0" err="1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FbW</a:t>
            </a:r>
            <a:r>
              <a:rPr lang="de-DE" sz="1600" b="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und Beteiligungsquote. Werte der vergangenen Jahre: -0,69 (2013), -0,58 (2014), -0,49 (2015)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b="0" kern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AC6A6724-01CC-4625-BCF8-38AEE6E6F0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0000" y="1188000"/>
            <a:ext cx="8075928" cy="52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637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8" y="546839"/>
            <a:ext cx="615070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2400" b="0" u="sng" spc="-50" dirty="0">
                <a:solidFill>
                  <a:srgbClr val="E17000"/>
                </a:solidFill>
                <a:latin typeface="Vollkorn Semibold" panose="00000700000000000000" pitchFamily="2" charset="0"/>
                <a:ea typeface="Vollkorn Semibold" panose="00000700000000000000" pitchFamily="2" charset="0"/>
                <a:cs typeface="Palatino Linotype"/>
              </a:rPr>
              <a:t>Ergebnisse</a:t>
            </a:r>
            <a:endParaRPr sz="2400" u="sng" dirty="0">
              <a:solidFill>
                <a:srgbClr val="E17000"/>
              </a:solidFill>
              <a:latin typeface="Vollkorn Semibold" panose="00000700000000000000" pitchFamily="2" charset="0"/>
              <a:ea typeface="Vollkorn Semibold" panose="00000700000000000000" pitchFamily="2" charset="0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92194" y="6319531"/>
            <a:ext cx="981075" cy="25590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400" b="1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1400" b="1" spc="-8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1400" b="1" spc="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.fi</a:t>
            </a:r>
            <a:r>
              <a:rPr sz="1400" b="1" spc="2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b</a:t>
            </a:r>
            <a:r>
              <a:rPr sz="1400" b="1" spc="2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400" b="1" spc="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400" b="1" spc="1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9C04D7D9-98B0-4ADE-A163-FC77480BCC85}"/>
              </a:ext>
            </a:extLst>
          </p:cNvPr>
          <p:cNvSpPr txBox="1">
            <a:spLocks noGrp="1"/>
          </p:cNvSpPr>
          <p:nvPr>
            <p:ph sz="half" idx="3"/>
          </p:nvPr>
        </p:nvSpPr>
        <p:spPr>
          <a:xfrm>
            <a:off x="720001" y="1480300"/>
            <a:ext cx="10862399" cy="367793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8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Insgesamt werden pro Jahr über 36 Mrd. Euro für Weiterbildung ausgegeben (inkl. indirekter Kosten).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sz="1800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8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Berechnet man steuerliche Effekte mit ein, verteilen sich diese Kosten gleichmäßig auf Betriebe, Individuen und öffentliche Hand.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sz="1800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8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Mit nachfrageorientierten Förderinstrumenten des Bundes und der Länder werden nur sehr wenige Personen erreicht. Auf 100 Erwerbspersonen kommen nur knapp 1,8 Förderfälle.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sz="1800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8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Die zentralen Förderinstrumente sind </a:t>
            </a:r>
            <a:r>
              <a:rPr lang="de-DE" sz="1800" b="0" dirty="0" err="1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FbW</a:t>
            </a:r>
            <a:r>
              <a:rPr lang="de-DE" sz="18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, AFBG und BAföG. Dadurch werden insbesondere abschlussbezogene Weiterbildungen stark gefördert.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sz="1800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8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Demgegenüber refinanzieren deutlich mehr Personen einen Teil ihrer Kosten, indem sie diese steuerlich geltend machen. </a:t>
            </a:r>
            <a:endParaRPr lang="de-DE" sz="1800" b="0" spc="-445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306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9" y="546839"/>
            <a:ext cx="282575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2400" b="0" u="sng" spc="-50" dirty="0">
                <a:solidFill>
                  <a:srgbClr val="E17000"/>
                </a:solidFill>
                <a:latin typeface="Vollkorn Semibold" panose="00000700000000000000" pitchFamily="2" charset="0"/>
                <a:ea typeface="Vollkorn Semibold" panose="00000700000000000000" pitchFamily="2" charset="0"/>
                <a:cs typeface="Palatino Linotype"/>
              </a:rPr>
              <a:t>Überblick</a:t>
            </a:r>
            <a:endParaRPr sz="2400" u="sng" dirty="0">
              <a:solidFill>
                <a:srgbClr val="E17000"/>
              </a:solidFill>
              <a:latin typeface="Vollkorn Semibold" panose="00000700000000000000" pitchFamily="2" charset="0"/>
              <a:ea typeface="Vollkorn Semibold" panose="00000700000000000000" pitchFamily="2" charset="0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92194" y="6319531"/>
            <a:ext cx="981075" cy="25590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400" b="1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1400" b="1" spc="-8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1400" b="1" spc="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.fi</a:t>
            </a:r>
            <a:r>
              <a:rPr sz="1400" b="1" spc="2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b</a:t>
            </a:r>
            <a:r>
              <a:rPr sz="1400" b="1" spc="2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400" b="1" spc="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400" b="1" spc="1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9C04D7D9-98B0-4ADE-A163-FC77480BCC85}"/>
              </a:ext>
            </a:extLst>
          </p:cNvPr>
          <p:cNvSpPr txBox="1">
            <a:spLocks noGrp="1"/>
          </p:cNvSpPr>
          <p:nvPr>
            <p:ph sz="half" idx="3"/>
          </p:nvPr>
        </p:nvSpPr>
        <p:spPr>
          <a:xfrm>
            <a:off x="720000" y="1905000"/>
            <a:ext cx="9185999" cy="2754600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450850" indent="-450850">
              <a:tabLst>
                <a:tab pos="450850" algn="l"/>
              </a:tabLst>
            </a:pPr>
            <a:r>
              <a:rPr spc="5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1</a:t>
            </a:r>
            <a:r>
              <a:rPr spc="-150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</a:t>
            </a:r>
            <a:r>
              <a:rPr spc="-445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|</a:t>
            </a:r>
            <a:r>
              <a:rPr lang="de-DE" spc="-445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  </a:t>
            </a:r>
            <a:r>
              <a:rPr lang="de-DE" spc="-445" dirty="0">
                <a:latin typeface="Source Sans Pro" panose="020B0503030403020204" pitchFamily="34" charset="0"/>
                <a:ea typeface="Source Sans Pro" panose="020B0503030403020204" pitchFamily="34" charset="0"/>
              </a:rPr>
              <a:t>	</a:t>
            </a:r>
            <a:r>
              <a:rPr lang="de-DE" sz="2400" dirty="0">
                <a:solidFill>
                  <a:srgbClr val="E17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Allgemeines zum Projekt</a:t>
            </a:r>
          </a:p>
          <a:p>
            <a:pPr marL="450850" indent="-450850">
              <a:spcBef>
                <a:spcPts val="1200"/>
              </a:spcBef>
              <a:tabLst>
                <a:tab pos="450850" algn="l"/>
              </a:tabLst>
            </a:pPr>
            <a:endParaRPr lang="de-DE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447675" indent="-434975">
              <a:spcBef>
                <a:spcPts val="1200"/>
              </a:spcBef>
            </a:pPr>
            <a:r>
              <a:rPr lang="de-DE" spc="5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2</a:t>
            </a:r>
            <a:r>
              <a:rPr lang="de-DE" spc="-1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DE" spc="-445" dirty="0">
                <a:latin typeface="Source Sans Pro" panose="020B0503030403020204" pitchFamily="34" charset="0"/>
                <a:ea typeface="Source Sans Pro" panose="020B0503030403020204" pitchFamily="34" charset="0"/>
              </a:rPr>
              <a:t>|</a:t>
            </a:r>
            <a:r>
              <a:rPr lang="en-US" b="0" spc="25" dirty="0">
                <a:solidFill>
                  <a:srgbClr val="004C6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	</a:t>
            </a:r>
            <a:r>
              <a:rPr lang="de-DE" sz="18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Verteilung von Weiterbildungskosten auf Betriebe, Privatpersonen und öffentliche Hand</a:t>
            </a:r>
          </a:p>
          <a:p>
            <a:pPr marL="447675" indent="-434975">
              <a:spcBef>
                <a:spcPts val="1200"/>
              </a:spcBef>
            </a:pPr>
            <a:endParaRPr lang="de-DE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447675" indent="-434975">
              <a:spcBef>
                <a:spcPts val="1200"/>
              </a:spcBef>
            </a:pPr>
            <a:r>
              <a:rPr lang="de-DE" spc="5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3</a:t>
            </a:r>
            <a:r>
              <a:rPr lang="de-DE" spc="-1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DE" spc="-445" dirty="0">
                <a:latin typeface="Source Sans Pro" panose="020B0503030403020204" pitchFamily="34" charset="0"/>
                <a:ea typeface="Source Sans Pro" panose="020B0503030403020204" pitchFamily="34" charset="0"/>
              </a:rPr>
              <a:t>|	</a:t>
            </a:r>
            <a:r>
              <a:rPr lang="de-DE" sz="18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Verbreitung öffentlicher Förderinstrumente</a:t>
            </a:r>
          </a:p>
          <a:p>
            <a:pPr marL="447675" indent="-434975">
              <a:spcBef>
                <a:spcPts val="1200"/>
              </a:spcBef>
            </a:pPr>
            <a:endParaRPr lang="de-DE" spc="-445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5223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8" y="546839"/>
            <a:ext cx="615070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2400" b="0" u="sng" spc="-50" dirty="0">
                <a:solidFill>
                  <a:srgbClr val="E17000"/>
                </a:solidFill>
                <a:latin typeface="Vollkorn Semibold" panose="00000700000000000000" pitchFamily="2" charset="0"/>
                <a:ea typeface="Vollkorn Semibold" panose="00000700000000000000" pitchFamily="2" charset="0"/>
                <a:cs typeface="Palatino Linotype"/>
              </a:rPr>
              <a:t>Fazit:</a:t>
            </a:r>
            <a:endParaRPr sz="2400" u="sng" dirty="0">
              <a:solidFill>
                <a:srgbClr val="E17000"/>
              </a:solidFill>
              <a:latin typeface="Vollkorn Semibold" panose="00000700000000000000" pitchFamily="2" charset="0"/>
              <a:ea typeface="Vollkorn Semibold" panose="00000700000000000000" pitchFamily="2" charset="0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92194" y="6319531"/>
            <a:ext cx="981075" cy="25590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400" b="1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1400" b="1" spc="-8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1400" b="1" spc="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.fi</a:t>
            </a:r>
            <a:r>
              <a:rPr sz="1400" b="1" spc="2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b</a:t>
            </a:r>
            <a:r>
              <a:rPr sz="1400" b="1" spc="2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400" b="1" spc="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400" b="1" spc="1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9C04D7D9-98B0-4ADE-A163-FC77480BCC85}"/>
              </a:ext>
            </a:extLst>
          </p:cNvPr>
          <p:cNvSpPr txBox="1">
            <a:spLocks noGrp="1"/>
          </p:cNvSpPr>
          <p:nvPr>
            <p:ph sz="half" idx="3"/>
          </p:nvPr>
        </p:nvSpPr>
        <p:spPr>
          <a:xfrm>
            <a:off x="720001" y="1480300"/>
            <a:ext cx="10862399" cy="4108817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8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Über nachfrageorientierte Förderinstrumente werden non-formale Weiterbildungsangebote vergleichsweise wenig gefördert.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sz="1800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Es fehlen </a:t>
            </a:r>
            <a:r>
              <a:rPr lang="de-DE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insbesondere </a:t>
            </a:r>
            <a:r>
              <a:rPr lang="de-DE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„breitenwirksame“ Instrumente, die vor allem zeit- und kostenintensive non-formale Weiterbildungen ermöglichen (z.B. Zuschuss- oder Darlehenssysteme)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sz="1800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sz="1800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sz="1800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de-DE" sz="18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Eine steuerliche Berücksichtigung von Fortbildungskosten ist zwingend geboten, allerdings profitieren einkommensstarke Personen hiervon stärker als einkommensschwache (Matthäuseffekt).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de-DE" sz="1800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DE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Es fehlt ein Komplementärsystem zur Einkommenssteuer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de-DE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447675" indent="-434975">
              <a:spcBef>
                <a:spcPts val="1200"/>
              </a:spcBef>
            </a:pPr>
            <a:endParaRPr lang="de-DE" sz="1800" b="0" spc="-445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849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8005" y="0"/>
            <a:ext cx="11995785" cy="6858000"/>
          </a:xfrm>
          <a:custGeom>
            <a:avLst/>
            <a:gdLst/>
            <a:ahLst/>
            <a:cxnLst/>
            <a:rect l="l" t="t" r="r" b="b"/>
            <a:pathLst>
              <a:path w="11995785" h="6858000">
                <a:moveTo>
                  <a:pt x="0" y="6858000"/>
                </a:moveTo>
                <a:lnTo>
                  <a:pt x="11995200" y="6858000"/>
                </a:lnTo>
                <a:lnTo>
                  <a:pt x="11995200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004C6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198120" cy="6858000"/>
          </a:xfrm>
          <a:custGeom>
            <a:avLst/>
            <a:gdLst/>
            <a:ahLst/>
            <a:cxnLst/>
            <a:rect l="l" t="t" r="r" b="b"/>
            <a:pathLst>
              <a:path w="198120" h="6858000">
                <a:moveTo>
                  <a:pt x="0" y="6858000"/>
                </a:moveTo>
                <a:lnTo>
                  <a:pt x="198005" y="6858000"/>
                </a:lnTo>
                <a:lnTo>
                  <a:pt x="198005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57E2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552527" y="5838195"/>
            <a:ext cx="5089525" cy="57213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5080" indent="3810">
              <a:lnSpc>
                <a:spcPct val="100000"/>
              </a:lnSpc>
              <a:spcBef>
                <a:spcPts val="90"/>
              </a:spcBef>
            </a:pPr>
            <a:r>
              <a:rPr sz="1800" spc="50" dirty="0">
                <a:solidFill>
                  <a:srgbClr val="FFFFFF"/>
                </a:solidFill>
                <a:latin typeface="Calibri"/>
                <a:cs typeface="Calibri"/>
              </a:rPr>
              <a:t>FiBS, </a:t>
            </a:r>
            <a:r>
              <a:rPr sz="1800" dirty="0">
                <a:solidFill>
                  <a:srgbClr val="FFFFFF"/>
                </a:solidFill>
                <a:latin typeface="Calibri"/>
                <a:cs typeface="Calibri"/>
              </a:rPr>
              <a:t>Michaelkirchstr. </a:t>
            </a:r>
            <a:r>
              <a:rPr sz="1800" spc="-30" dirty="0">
                <a:solidFill>
                  <a:srgbClr val="FFFFFF"/>
                </a:solidFill>
                <a:latin typeface="Calibri"/>
                <a:cs typeface="Calibri"/>
              </a:rPr>
              <a:t>17/18,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D-10179 </a:t>
            </a:r>
            <a:r>
              <a:rPr sz="1800" spc="15" dirty="0">
                <a:solidFill>
                  <a:srgbClr val="FFFFFF"/>
                </a:solidFill>
                <a:latin typeface="Calibri"/>
                <a:cs typeface="Calibri"/>
              </a:rPr>
              <a:t>Berlin,</a:t>
            </a:r>
            <a:r>
              <a:rPr sz="1800" spc="-229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5" dirty="0">
                <a:solidFill>
                  <a:srgbClr val="FFFFFF"/>
                </a:solidFill>
                <a:latin typeface="Calibri"/>
                <a:cs typeface="Calibri"/>
              </a:rPr>
              <a:t>Germany 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Tel: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+49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(0)30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8471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223-0  </a:t>
            </a:r>
            <a:r>
              <a:rPr sz="1800" spc="-10" dirty="0">
                <a:solidFill>
                  <a:srgbClr val="FFFFFF"/>
                </a:solidFill>
                <a:latin typeface="Calibri"/>
                <a:cs typeface="Calibri"/>
              </a:rPr>
              <a:t>·  </a:t>
            </a:r>
            <a:r>
              <a:rPr sz="1800" spc="0" dirty="0">
                <a:solidFill>
                  <a:srgbClr val="FFFFFF"/>
                </a:solidFill>
                <a:latin typeface="Calibri"/>
                <a:cs typeface="Calibri"/>
              </a:rPr>
              <a:t>Fax: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+49 </a:t>
            </a:r>
            <a:r>
              <a:rPr sz="1800" spc="-15" dirty="0">
                <a:solidFill>
                  <a:srgbClr val="FFFFFF"/>
                </a:solidFill>
                <a:latin typeface="Calibri"/>
                <a:cs typeface="Calibri"/>
              </a:rPr>
              <a:t>(0)30 </a:t>
            </a:r>
            <a:r>
              <a:rPr sz="1800" spc="-25" dirty="0">
                <a:solidFill>
                  <a:srgbClr val="FFFFFF"/>
                </a:solidFill>
                <a:latin typeface="Calibri"/>
                <a:cs typeface="Calibri"/>
              </a:rPr>
              <a:t>8471</a:t>
            </a:r>
            <a:r>
              <a:rPr sz="1800" spc="-110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1800" spc="-20" dirty="0">
                <a:solidFill>
                  <a:srgbClr val="FFFFFF"/>
                </a:solidFill>
                <a:latin typeface="Calibri"/>
                <a:cs typeface="Calibri"/>
              </a:rPr>
              <a:t>223-29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91227" y="4895977"/>
            <a:ext cx="2211070" cy="605155"/>
          </a:xfrm>
          <a:prstGeom prst="rect">
            <a:avLst/>
          </a:prstGeom>
          <a:solidFill>
            <a:srgbClr val="F57E20"/>
          </a:solidFill>
        </p:spPr>
        <p:txBody>
          <a:bodyPr vert="horz" wrap="square" lIns="0" tIns="80010" rIns="0" bIns="0" rtlCol="0">
            <a:spAutoFit/>
          </a:bodyPr>
          <a:lstStyle/>
          <a:p>
            <a:pPr marL="227329">
              <a:lnSpc>
                <a:spcPct val="100000"/>
              </a:lnSpc>
              <a:spcBef>
                <a:spcPts val="630"/>
              </a:spcBef>
            </a:pPr>
            <a:r>
              <a:rPr sz="2550" b="1" spc="25" dirty="0">
                <a:solidFill>
                  <a:srgbClr val="FFFFFF"/>
                </a:solidFill>
                <a:latin typeface="Calibri"/>
                <a:cs typeface="Calibri"/>
                <a:hlinkClick r:id="rId3"/>
              </a:rPr>
              <a:t>www.fibs.eu</a:t>
            </a:r>
            <a:endParaRPr sz="2550">
              <a:latin typeface="Calibri"/>
              <a:cs typeface="Calibri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749123" y="1659873"/>
            <a:ext cx="6695440" cy="469900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2900" spc="25" dirty="0">
                <a:solidFill>
                  <a:srgbClr val="F57E20"/>
                </a:solidFill>
              </a:rPr>
              <a:t>ENHANCING </a:t>
            </a:r>
            <a:r>
              <a:rPr sz="2900" spc="85" dirty="0">
                <a:solidFill>
                  <a:srgbClr val="F57E20"/>
                </a:solidFill>
              </a:rPr>
              <a:t>LIFELONG </a:t>
            </a:r>
            <a:r>
              <a:rPr sz="2900" spc="40" dirty="0">
                <a:solidFill>
                  <a:srgbClr val="F57E20"/>
                </a:solidFill>
              </a:rPr>
              <a:t>LEARNING </a:t>
            </a:r>
            <a:r>
              <a:rPr sz="2900" spc="65" dirty="0">
                <a:solidFill>
                  <a:srgbClr val="F57E20"/>
                </a:solidFill>
              </a:rPr>
              <a:t>FOR</a:t>
            </a:r>
            <a:r>
              <a:rPr sz="2900" spc="-465" dirty="0">
                <a:solidFill>
                  <a:srgbClr val="F57E20"/>
                </a:solidFill>
              </a:rPr>
              <a:t> </a:t>
            </a:r>
            <a:r>
              <a:rPr sz="2900" spc="105" dirty="0">
                <a:solidFill>
                  <a:srgbClr val="F57E20"/>
                </a:solidFill>
              </a:rPr>
              <a:t>ALL</a:t>
            </a:r>
            <a:endParaRPr sz="2900" dirty="0"/>
          </a:p>
        </p:txBody>
      </p:sp>
      <p:sp>
        <p:nvSpPr>
          <p:cNvPr id="7" name="object 7"/>
          <p:cNvSpPr txBox="1"/>
          <p:nvPr/>
        </p:nvSpPr>
        <p:spPr>
          <a:xfrm>
            <a:off x="3196181" y="2642665"/>
            <a:ext cx="5802630" cy="85534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899794" marR="5080" indent="-887730">
              <a:lnSpc>
                <a:spcPct val="108900"/>
              </a:lnSpc>
              <a:spcBef>
                <a:spcPts val="95"/>
              </a:spcBef>
            </a:pPr>
            <a:r>
              <a:rPr sz="2500" spc="35" dirty="0">
                <a:solidFill>
                  <a:srgbClr val="FFFFFF"/>
                </a:solidFill>
                <a:latin typeface="Calibri"/>
                <a:cs typeface="Calibri"/>
              </a:rPr>
              <a:t>Research </a:t>
            </a:r>
            <a:r>
              <a:rPr sz="2500" spc="25" dirty="0">
                <a:solidFill>
                  <a:srgbClr val="FFFFFF"/>
                </a:solidFill>
                <a:latin typeface="Calibri"/>
                <a:cs typeface="Calibri"/>
              </a:rPr>
              <a:t>Institute </a:t>
            </a:r>
            <a:r>
              <a:rPr sz="3750" spc="-15" baseline="-3333" dirty="0">
                <a:solidFill>
                  <a:srgbClr val="FFFFFF"/>
                </a:solidFill>
                <a:latin typeface="Calibri"/>
                <a:cs typeface="Calibri"/>
              </a:rPr>
              <a:t>· </a:t>
            </a:r>
            <a:r>
              <a:rPr sz="2500" spc="60" dirty="0">
                <a:solidFill>
                  <a:srgbClr val="FFFFFF"/>
                </a:solidFill>
                <a:latin typeface="Calibri"/>
                <a:cs typeface="Calibri"/>
              </a:rPr>
              <a:t>Consulting </a:t>
            </a:r>
            <a:r>
              <a:rPr sz="3750" spc="-15" baseline="-3333" dirty="0">
                <a:solidFill>
                  <a:srgbClr val="FFFFFF"/>
                </a:solidFill>
                <a:latin typeface="Calibri"/>
                <a:cs typeface="Calibri"/>
              </a:rPr>
              <a:t>· </a:t>
            </a:r>
            <a:r>
              <a:rPr sz="2500" spc="75" dirty="0">
                <a:solidFill>
                  <a:srgbClr val="FFFFFF"/>
                </a:solidFill>
                <a:latin typeface="Calibri"/>
                <a:cs typeface="Calibri"/>
              </a:rPr>
              <a:t>Think</a:t>
            </a:r>
            <a:r>
              <a:rPr sz="2500" spc="-2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50" dirty="0">
                <a:solidFill>
                  <a:srgbClr val="FFFFFF"/>
                </a:solidFill>
                <a:latin typeface="Calibri"/>
                <a:cs typeface="Calibri"/>
              </a:rPr>
              <a:t>Tank  </a:t>
            </a:r>
            <a:r>
              <a:rPr sz="2500" spc="30" dirty="0">
                <a:solidFill>
                  <a:srgbClr val="FFFFFF"/>
                </a:solidFill>
                <a:latin typeface="Calibri"/>
                <a:cs typeface="Calibri"/>
              </a:rPr>
              <a:t>Germany </a:t>
            </a:r>
            <a:r>
              <a:rPr sz="3750" spc="-15" baseline="-3333" dirty="0">
                <a:solidFill>
                  <a:srgbClr val="FFFFFF"/>
                </a:solidFill>
                <a:latin typeface="Calibri"/>
                <a:cs typeface="Calibri"/>
              </a:rPr>
              <a:t>· </a:t>
            </a:r>
            <a:r>
              <a:rPr sz="2500" spc="40" dirty="0">
                <a:solidFill>
                  <a:srgbClr val="FFFFFF"/>
                </a:solidFill>
                <a:latin typeface="Calibri"/>
                <a:cs typeface="Calibri"/>
              </a:rPr>
              <a:t>Europe </a:t>
            </a:r>
            <a:r>
              <a:rPr sz="3750" spc="-15" baseline="-3333" dirty="0">
                <a:solidFill>
                  <a:srgbClr val="FFFFFF"/>
                </a:solidFill>
                <a:latin typeface="Calibri"/>
                <a:cs typeface="Calibri"/>
              </a:rPr>
              <a:t>·</a:t>
            </a:r>
            <a:r>
              <a:rPr sz="3750" spc="-277" baseline="-3333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500" spc="10" dirty="0">
                <a:solidFill>
                  <a:srgbClr val="FFFFFF"/>
                </a:solidFill>
                <a:latin typeface="Calibri"/>
                <a:cs typeface="Calibri"/>
              </a:rPr>
              <a:t>Worldwide</a:t>
            </a:r>
            <a:endParaRPr sz="2500" dirty="0">
              <a:latin typeface="Calibri"/>
              <a:cs typeface="Calibri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598985" y="2443187"/>
            <a:ext cx="995680" cy="0"/>
          </a:xfrm>
          <a:custGeom>
            <a:avLst/>
            <a:gdLst/>
            <a:ahLst/>
            <a:cxnLst/>
            <a:rect l="l" t="t" r="r" b="b"/>
            <a:pathLst>
              <a:path w="995679">
                <a:moveTo>
                  <a:pt x="0" y="0"/>
                </a:moveTo>
                <a:lnTo>
                  <a:pt x="995235" y="0"/>
                </a:lnTo>
              </a:path>
            </a:pathLst>
          </a:custGeom>
          <a:ln w="36195">
            <a:solidFill>
              <a:srgbClr val="F57E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8" y="546839"/>
            <a:ext cx="767470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2400" b="0" u="sng" spc="-50">
                <a:solidFill>
                  <a:srgbClr val="E17000"/>
                </a:solidFill>
                <a:latin typeface="Vollkorn Semibold" panose="00000700000000000000" pitchFamily="2" charset="0"/>
                <a:ea typeface="Vollkorn Semibold" panose="00000700000000000000" pitchFamily="2" charset="0"/>
                <a:cs typeface="Palatino Linotype"/>
              </a:rPr>
              <a:t>Förderschwerpunkt InnovatWB (Laufzeit 2015 bis 2018)</a:t>
            </a:r>
            <a:endParaRPr sz="2400" u="sng" dirty="0">
              <a:solidFill>
                <a:srgbClr val="E17000"/>
              </a:solidFill>
              <a:latin typeface="Vollkorn Semibold" panose="00000700000000000000" pitchFamily="2" charset="0"/>
              <a:ea typeface="Vollkorn Semibold" panose="00000700000000000000" pitchFamily="2" charset="0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92194" y="6319531"/>
            <a:ext cx="981075" cy="25590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400" b="1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1400" b="1" spc="-8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1400" b="1" spc="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.fi</a:t>
            </a:r>
            <a:r>
              <a:rPr sz="1400" b="1" spc="2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b</a:t>
            </a:r>
            <a:r>
              <a:rPr sz="1400" b="1" spc="2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400" b="1" spc="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400" b="1" spc="1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eu</a:t>
            </a:r>
            <a:endParaRPr sz="1400">
              <a:latin typeface="Calibri"/>
              <a:cs typeface="Calibri"/>
            </a:endParaRPr>
          </a:p>
        </p:txBody>
      </p:sp>
      <p:pic>
        <p:nvPicPr>
          <p:cNvPr id="21" name="Grafik 9">
            <a:extLst>
              <a:ext uri="{FF2B5EF4-FFF2-40B4-BE49-F238E27FC236}">
                <a16:creationId xmlns:a16="http://schemas.microsoft.com/office/drawing/2014/main" id="{B5D53CBD-2897-4830-95E4-994AA77937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46947" y="1566106"/>
            <a:ext cx="2026949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Grafik 25">
            <a:extLst>
              <a:ext uri="{FF2B5EF4-FFF2-40B4-BE49-F238E27FC236}">
                <a16:creationId xmlns:a16="http://schemas.microsoft.com/office/drawing/2014/main" id="{6EABA46C-DD51-400F-B217-09EC40DB0E1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1280676"/>
            <a:ext cx="1789153" cy="435994"/>
          </a:xfrm>
          <a:prstGeom prst="rect">
            <a:avLst/>
          </a:prstGeom>
          <a:ln>
            <a:noFill/>
          </a:ln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id="{4C326A07-4551-485C-A755-A96F1CFA0E0D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6796" y="1216094"/>
            <a:ext cx="2440943" cy="1791074"/>
          </a:xfrm>
          <a:prstGeom prst="rect">
            <a:avLst/>
          </a:prstGeom>
          <a:ln>
            <a:noFill/>
          </a:ln>
        </p:spPr>
      </p:pic>
      <p:sp>
        <p:nvSpPr>
          <p:cNvPr id="28" name="Textfeld 27">
            <a:extLst>
              <a:ext uri="{FF2B5EF4-FFF2-40B4-BE49-F238E27FC236}">
                <a16:creationId xmlns:a16="http://schemas.microsoft.com/office/drawing/2014/main" id="{D75E0EA8-EE7B-4786-BA6C-18514CD58B23}"/>
              </a:ext>
            </a:extLst>
          </p:cNvPr>
          <p:cNvSpPr txBox="1"/>
          <p:nvPr/>
        </p:nvSpPr>
        <p:spPr>
          <a:xfrm>
            <a:off x="8217796" y="1201906"/>
            <a:ext cx="1241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Projektträger: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4BEC3F39-5486-46CB-8E3A-8CDFC51567BC}"/>
              </a:ext>
            </a:extLst>
          </p:cNvPr>
          <p:cNvSpPr txBox="1"/>
          <p:nvPr/>
        </p:nvSpPr>
        <p:spPr>
          <a:xfrm>
            <a:off x="720000" y="3727492"/>
            <a:ext cx="109873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Ziel: „…für lebensbegleitendes Lernen zu motivieren und  berufliche Weiterbildung als einen selbstverständlichen Bestandteil der Gestaltung der individuellen Erwerbsbiografie zu leben.“ (Programmbroschüre </a:t>
            </a:r>
            <a:r>
              <a:rPr lang="de-DE" dirty="0" err="1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InnovatWB</a:t>
            </a:r>
            <a:r>
              <a:rPr lang="de-DE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)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D8AFF87C-68F7-41C3-BA48-B6F16C8E6C99}"/>
              </a:ext>
            </a:extLst>
          </p:cNvPr>
          <p:cNvSpPr txBox="1"/>
          <p:nvPr/>
        </p:nvSpPr>
        <p:spPr>
          <a:xfrm>
            <a:off x="720000" y="4912480"/>
            <a:ext cx="10209997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Themenschwerpunkte:</a:t>
            </a:r>
          </a:p>
          <a:p>
            <a:pPr>
              <a:spcBef>
                <a:spcPts val="600"/>
              </a:spcBef>
              <a:tabLst>
                <a:tab pos="539750" algn="l"/>
              </a:tabLst>
            </a:pPr>
            <a:r>
              <a:rPr lang="de-DE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	1. Arbeitskräfte und Qualifikationsentwicklung</a:t>
            </a:r>
          </a:p>
          <a:p>
            <a:pPr>
              <a:tabLst>
                <a:tab pos="539750" algn="l"/>
              </a:tabLst>
            </a:pPr>
            <a:r>
              <a:rPr lang="de-DE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	2. Professionsentwicklung und Professionalisierung</a:t>
            </a:r>
          </a:p>
          <a:p>
            <a:pPr algn="l">
              <a:tabLst>
                <a:tab pos="539750" algn="l"/>
              </a:tabLst>
            </a:pPr>
            <a:r>
              <a:rPr lang="de-DE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	3. Weiterbildungsforschung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62F8DF92-3341-4C2A-9935-70E4E635815E}"/>
              </a:ext>
            </a:extLst>
          </p:cNvPr>
          <p:cNvSpPr txBox="1"/>
          <p:nvPr/>
        </p:nvSpPr>
        <p:spPr>
          <a:xfrm>
            <a:off x="720000" y="2819504"/>
            <a:ext cx="99943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Unterstützung von Forschungs- und Entwicklungskonzepte für die Gestaltung des beruflichen Weiterbildungssystems</a:t>
            </a:r>
          </a:p>
        </p:txBody>
      </p:sp>
    </p:spTree>
    <p:extLst>
      <p:ext uri="{BB962C8B-B14F-4D97-AF65-F5344CB8AC3E}">
        <p14:creationId xmlns:p14="http://schemas.microsoft.com/office/powerpoint/2010/main" val="1428777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8" y="546839"/>
            <a:ext cx="767470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2400" b="0" u="sng" spc="-50" dirty="0">
                <a:solidFill>
                  <a:srgbClr val="E17000"/>
                </a:solidFill>
                <a:latin typeface="Vollkorn Semibold" panose="00000700000000000000" pitchFamily="2" charset="0"/>
                <a:ea typeface="Vollkorn Semibold" panose="00000700000000000000" pitchFamily="2" charset="0"/>
                <a:cs typeface="Palatino Linotype"/>
              </a:rPr>
              <a:t>Projekt </a:t>
            </a:r>
            <a:r>
              <a:rPr lang="de-DE" sz="2400" b="0" u="sng" spc="-50" dirty="0" err="1">
                <a:solidFill>
                  <a:srgbClr val="E17000"/>
                </a:solidFill>
                <a:latin typeface="Vollkorn Semibold" panose="00000700000000000000" pitchFamily="2" charset="0"/>
                <a:ea typeface="Vollkorn Semibold" panose="00000700000000000000" pitchFamily="2" charset="0"/>
                <a:cs typeface="Palatino Linotype"/>
              </a:rPr>
              <a:t>VoREFFi</a:t>
            </a:r>
            <a:endParaRPr sz="2400" u="sng" dirty="0">
              <a:solidFill>
                <a:srgbClr val="E17000"/>
              </a:solidFill>
              <a:latin typeface="Vollkorn Semibold" panose="00000700000000000000" pitchFamily="2" charset="0"/>
              <a:ea typeface="Vollkorn Semibold" panose="00000700000000000000" pitchFamily="2" charset="0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92194" y="6319531"/>
            <a:ext cx="981075" cy="25590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400" b="1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1400" b="1" spc="-8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1400" b="1" spc="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.fi</a:t>
            </a:r>
            <a:r>
              <a:rPr sz="1400" b="1" spc="2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b</a:t>
            </a:r>
            <a:r>
              <a:rPr sz="1400" b="1" spc="2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400" b="1" spc="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400" b="1" spc="1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31507B82-5584-4C99-BD25-6771390E4A37}"/>
              </a:ext>
            </a:extLst>
          </p:cNvPr>
          <p:cNvSpPr txBox="1"/>
          <p:nvPr/>
        </p:nvSpPr>
        <p:spPr>
          <a:xfrm>
            <a:off x="720000" y="1260000"/>
            <a:ext cx="1011310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Zwei zentrale Forschungsaspekte:</a:t>
            </a:r>
          </a:p>
          <a:p>
            <a:endParaRPr lang="de-DE" sz="200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0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Zusammenhang zwischen Weiterbildungsbeteiligung und makroökonomischen Effekten, insbesondere Innovation und Wirtschaftswachstum</a:t>
            </a:r>
          </a:p>
          <a:p>
            <a:pPr marL="342900" indent="-342900">
              <a:buFont typeface="+mj-lt"/>
              <a:buAutoNum type="arabicPeriod"/>
            </a:pPr>
            <a:endParaRPr lang="de-DE" sz="200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de-DE" sz="20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Zusammenhang zwischen Weiterbildungskosten, Weiterbildungsfinanzierung und Weiterbildungsbeteiligung</a:t>
            </a:r>
          </a:p>
          <a:p>
            <a:pPr algn="l"/>
            <a:endParaRPr lang="de-DE" sz="200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sp>
        <p:nvSpPr>
          <p:cNvPr id="13" name="object 4">
            <a:extLst>
              <a:ext uri="{FF2B5EF4-FFF2-40B4-BE49-F238E27FC236}">
                <a16:creationId xmlns:a16="http://schemas.microsoft.com/office/drawing/2014/main" id="{583A0566-9C52-4520-8AAD-938DE7D9A944}"/>
              </a:ext>
            </a:extLst>
          </p:cNvPr>
          <p:cNvSpPr txBox="1">
            <a:spLocks/>
          </p:cNvSpPr>
          <p:nvPr/>
        </p:nvSpPr>
        <p:spPr>
          <a:xfrm>
            <a:off x="720000" y="4197996"/>
            <a:ext cx="4626703" cy="2046714"/>
          </a:xfrm>
          <a:prstGeom prst="rect">
            <a:avLst/>
          </a:prstGeom>
        </p:spPr>
        <p:txBody>
          <a:bodyPr vert="horz" wrap="square" lIns="0" tIns="76200" rIns="0" bIns="0" numCol="1" rtlCol="0">
            <a:spAutoFit/>
          </a:bodyPr>
          <a:lstStyle>
            <a:lvl1pPr marL="0">
              <a:defRPr sz="2000" b="1" i="0">
                <a:solidFill>
                  <a:srgbClr val="F57E20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357188" indent="-268288">
              <a:buFont typeface="Arial" panose="020B0604020202020204" pitchFamily="34" charset="0"/>
              <a:buChar char="•"/>
            </a:pPr>
            <a:r>
              <a:rPr lang="de-DE" sz="1600" b="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Adult Education Survey AES (2007, 2011, 2016)</a:t>
            </a:r>
          </a:p>
          <a:p>
            <a:pPr marL="357188" lvl="2" indent="-268288">
              <a:buFont typeface="Arial" panose="020B0604020202020204" pitchFamily="34" charset="0"/>
              <a:buChar char="•"/>
            </a:pPr>
            <a:r>
              <a:rPr lang="de-DE" sz="1600" kern="0" dirty="0" err="1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Continuing</a:t>
            </a:r>
            <a:r>
              <a:rPr lang="de-DE" sz="160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</a:t>
            </a:r>
            <a:r>
              <a:rPr lang="de-DE" sz="1600" kern="0" dirty="0" err="1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Vocational</a:t>
            </a:r>
            <a:r>
              <a:rPr lang="de-DE" sz="160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Training Survey CVTS (2005, 2010, 2015)</a:t>
            </a:r>
          </a:p>
          <a:p>
            <a:pPr marL="357188" lvl="2" indent="-268288">
              <a:buFont typeface="Arial" panose="020B0604020202020204" pitchFamily="34" charset="0"/>
              <a:buChar char="•"/>
            </a:pPr>
            <a:r>
              <a:rPr lang="de-DE" sz="160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European Innovation </a:t>
            </a:r>
            <a:r>
              <a:rPr lang="de-DE" sz="1600" kern="0" dirty="0" err="1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Scoreboard</a:t>
            </a:r>
            <a:r>
              <a:rPr lang="de-DE" sz="160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EIS (2016)</a:t>
            </a:r>
          </a:p>
          <a:p>
            <a:pPr marL="357188" lvl="2" indent="-268288">
              <a:buFont typeface="Arial" panose="020B0604020202020204" pitchFamily="34" charset="0"/>
              <a:buChar char="•"/>
            </a:pPr>
            <a:r>
              <a:rPr lang="de-DE" sz="160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European Skills and Job Survey ESJS (2014)</a:t>
            </a:r>
          </a:p>
          <a:p>
            <a:pPr marL="357188" lvl="2" indent="-268288">
              <a:buFont typeface="Arial" panose="020B0604020202020204" pitchFamily="34" charset="0"/>
              <a:buChar char="•"/>
            </a:pPr>
            <a:r>
              <a:rPr lang="de-DE" sz="160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European Working </a:t>
            </a:r>
            <a:r>
              <a:rPr lang="de-DE" sz="1600" kern="0" dirty="0" err="1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Conditions</a:t>
            </a:r>
            <a:r>
              <a:rPr lang="de-DE" sz="160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Survey EWCS (2005, 2010, 2015)</a:t>
            </a:r>
          </a:p>
          <a:p>
            <a:pPr marL="357188" lvl="2" indent="-268288">
              <a:buFont typeface="Arial" panose="020B0604020202020204" pitchFamily="34" charset="0"/>
              <a:buChar char="•"/>
            </a:pPr>
            <a:r>
              <a:rPr lang="de-DE" sz="160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Labour Force Survey LFS (verschiedene Jahre)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327B83E9-1AB3-45BF-AE8B-11596D855194}"/>
              </a:ext>
            </a:extLst>
          </p:cNvPr>
          <p:cNvSpPr txBox="1"/>
          <p:nvPr/>
        </p:nvSpPr>
        <p:spPr>
          <a:xfrm>
            <a:off x="720000" y="3765068"/>
            <a:ext cx="8817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Ansatz: Sekundäranalyse unterschiedlicher Datenquellen, u.a.:</a:t>
            </a: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EAD58C-E51B-4F39-BD1B-E53F43728E8E}"/>
              </a:ext>
            </a:extLst>
          </p:cNvPr>
          <p:cNvSpPr txBox="1"/>
          <p:nvPr/>
        </p:nvSpPr>
        <p:spPr>
          <a:xfrm>
            <a:off x="6019800" y="4203133"/>
            <a:ext cx="487239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8288" lvl="2" indent="-268288">
              <a:buFont typeface="Arial" panose="020B0604020202020204" pitchFamily="34" charset="0"/>
              <a:buChar char="•"/>
            </a:pPr>
            <a:r>
              <a:rPr lang="de-DE" sz="160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PIAAC (2011)</a:t>
            </a:r>
          </a:p>
          <a:p>
            <a:pPr marL="268288" lvl="2" indent="-268288">
              <a:buFont typeface="Arial" panose="020B0604020202020204" pitchFamily="34" charset="0"/>
              <a:buChar char="•"/>
            </a:pPr>
            <a:r>
              <a:rPr lang="de-DE" sz="160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Mikrozensus (2006-2016)</a:t>
            </a:r>
          </a:p>
          <a:p>
            <a:pPr marL="268288" lvl="2" indent="-268288">
              <a:buFont typeface="Arial" panose="020B0604020202020204" pitchFamily="34" charset="0"/>
              <a:buChar char="•"/>
            </a:pPr>
            <a:r>
              <a:rPr lang="de-DE" sz="160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Statistik der Bundesagentur für Arbeit</a:t>
            </a:r>
          </a:p>
          <a:p>
            <a:pPr marL="268288" lvl="2" indent="-268288">
              <a:buFont typeface="Arial" panose="020B0604020202020204" pitchFamily="34" charset="0"/>
              <a:buChar char="•"/>
            </a:pPr>
            <a:r>
              <a:rPr lang="de-DE" sz="160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Div. Daten des Statistischen Bundesamtes und der Statistischen Landesämter</a:t>
            </a:r>
          </a:p>
          <a:p>
            <a:pPr marL="268288" lvl="2" indent="-268288">
              <a:buFont typeface="Arial" panose="020B0604020202020204" pitchFamily="34" charset="0"/>
              <a:buChar char="•"/>
            </a:pPr>
            <a:r>
              <a:rPr lang="de-DE" sz="160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Anfragen bei den zuständigen Stellen (z.B. zum Bildungsurlaub, zur Bildungsprämie, zu Bildungschecks der Länder)</a:t>
            </a:r>
          </a:p>
          <a:p>
            <a:pPr algn="l"/>
            <a:endParaRPr lang="de-DE" sz="160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482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9" y="546839"/>
            <a:ext cx="2825750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2400" b="0" u="sng" spc="-50" dirty="0">
                <a:solidFill>
                  <a:srgbClr val="E17000"/>
                </a:solidFill>
                <a:latin typeface="Vollkorn Semibold" panose="00000700000000000000" pitchFamily="2" charset="0"/>
                <a:ea typeface="Vollkorn Semibold" panose="00000700000000000000" pitchFamily="2" charset="0"/>
                <a:cs typeface="Palatino Linotype"/>
              </a:rPr>
              <a:t>Überblick</a:t>
            </a:r>
            <a:endParaRPr sz="2400" u="sng" dirty="0">
              <a:solidFill>
                <a:srgbClr val="E17000"/>
              </a:solidFill>
              <a:latin typeface="Vollkorn Semibold" panose="00000700000000000000" pitchFamily="2" charset="0"/>
              <a:ea typeface="Vollkorn Semibold" panose="00000700000000000000" pitchFamily="2" charset="0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92194" y="6319531"/>
            <a:ext cx="981075" cy="25590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400" b="1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1400" b="1" spc="-8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1400" b="1" spc="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.fi</a:t>
            </a:r>
            <a:r>
              <a:rPr sz="1400" b="1" spc="2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b</a:t>
            </a:r>
            <a:r>
              <a:rPr sz="1400" b="1" spc="2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400" b="1" spc="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400" b="1" spc="1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9C04D7D9-98B0-4ADE-A163-FC77480BCC85}"/>
              </a:ext>
            </a:extLst>
          </p:cNvPr>
          <p:cNvSpPr txBox="1">
            <a:spLocks noGrp="1"/>
          </p:cNvSpPr>
          <p:nvPr>
            <p:ph sz="half" idx="3"/>
          </p:nvPr>
        </p:nvSpPr>
        <p:spPr>
          <a:xfrm>
            <a:off x="720000" y="1905000"/>
            <a:ext cx="10329000" cy="269304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450850" indent="-450850">
              <a:tabLst>
                <a:tab pos="450850" algn="l"/>
              </a:tabLst>
            </a:pPr>
            <a:r>
              <a:rPr spc="5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1</a:t>
            </a:r>
            <a:r>
              <a:rPr spc="-150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</a:t>
            </a:r>
            <a:r>
              <a:rPr spc="-445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|</a:t>
            </a:r>
            <a:r>
              <a:rPr lang="de-DE" spc="-445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  </a:t>
            </a:r>
            <a:r>
              <a:rPr lang="de-DE" spc="-445" dirty="0">
                <a:latin typeface="Source Sans Pro" panose="020B0503030403020204" pitchFamily="34" charset="0"/>
                <a:ea typeface="Source Sans Pro" panose="020B0503030403020204" pitchFamily="34" charset="0"/>
              </a:rPr>
              <a:t>	</a:t>
            </a:r>
            <a:r>
              <a:rPr lang="de-DE" sz="18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Allgemeines zum Projekt</a:t>
            </a:r>
          </a:p>
          <a:p>
            <a:pPr marL="450850" indent="-450850">
              <a:spcBef>
                <a:spcPts val="1200"/>
              </a:spcBef>
              <a:tabLst>
                <a:tab pos="450850" algn="l"/>
              </a:tabLst>
            </a:pPr>
            <a:endParaRPr lang="de-DE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447675" indent="-434975">
              <a:spcBef>
                <a:spcPts val="1200"/>
              </a:spcBef>
            </a:pPr>
            <a:r>
              <a:rPr lang="de-DE" spc="5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2</a:t>
            </a:r>
            <a:r>
              <a:rPr lang="de-DE" spc="-1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DE" spc="-445" dirty="0">
                <a:latin typeface="Source Sans Pro" panose="020B0503030403020204" pitchFamily="34" charset="0"/>
                <a:ea typeface="Source Sans Pro" panose="020B0503030403020204" pitchFamily="34" charset="0"/>
              </a:rPr>
              <a:t>|</a:t>
            </a:r>
            <a:r>
              <a:rPr lang="en-US" b="0" spc="25" dirty="0">
                <a:solidFill>
                  <a:srgbClr val="004C6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	</a:t>
            </a:r>
            <a:r>
              <a:rPr lang="de-DE" b="0" dirty="0">
                <a:solidFill>
                  <a:srgbClr val="E17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Verteilung von Weiterbildungskosten auf Betriebe, Privatpersonen und öffentliche Hand</a:t>
            </a:r>
            <a:endParaRPr lang="de-DE" sz="1800" b="0" dirty="0">
              <a:solidFill>
                <a:srgbClr val="E17000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447675" indent="-434975">
              <a:spcBef>
                <a:spcPts val="1200"/>
              </a:spcBef>
            </a:pPr>
            <a:endParaRPr lang="de-DE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447675" indent="-434975">
              <a:spcBef>
                <a:spcPts val="1200"/>
              </a:spcBef>
            </a:pPr>
            <a:r>
              <a:rPr lang="de-DE" spc="5" dirty="0"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3</a:t>
            </a:r>
            <a:r>
              <a:rPr lang="de-DE" spc="-150" dirty="0"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  <a:r>
              <a:rPr lang="de-DE" spc="-445" dirty="0">
                <a:latin typeface="Source Sans Pro" panose="020B0503030403020204" pitchFamily="34" charset="0"/>
                <a:ea typeface="Source Sans Pro" panose="020B0503030403020204" pitchFamily="34" charset="0"/>
              </a:rPr>
              <a:t>|	</a:t>
            </a:r>
            <a:r>
              <a:rPr lang="de-DE" sz="18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Verbreitung öffentlicher Förderinstrumente</a:t>
            </a:r>
          </a:p>
          <a:p>
            <a:pPr marL="447675" indent="-434975">
              <a:spcBef>
                <a:spcPts val="1200"/>
              </a:spcBef>
            </a:pPr>
            <a:endParaRPr lang="de-DE" spc="-445" dirty="0"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1561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8" y="546839"/>
            <a:ext cx="797950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7675" indent="-434975">
              <a:spcBef>
                <a:spcPts val="1200"/>
              </a:spcBef>
            </a:pPr>
            <a:r>
              <a:rPr lang="de-DE" sz="2400" b="0" u="sng" dirty="0">
                <a:solidFill>
                  <a:srgbClr val="E17000"/>
                </a:solidFill>
                <a:latin typeface="Vollkorn Semibold" panose="00000700000000000000" pitchFamily="2" charset="0"/>
                <a:ea typeface="Vollkorn Semibold" panose="00000700000000000000" pitchFamily="2" charset="0"/>
              </a:rPr>
              <a:t>Verteilung von Weiterbildungskosten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892194" y="6319531"/>
            <a:ext cx="981075" cy="25590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400" b="1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1400" b="1" spc="-8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1400" b="1" spc="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.fi</a:t>
            </a:r>
            <a:r>
              <a:rPr sz="1400" b="1" spc="2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b</a:t>
            </a:r>
            <a:r>
              <a:rPr sz="1400" b="1" spc="2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400" b="1" spc="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400" b="1" spc="1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F7A06A7A-4F7A-4FDC-B3EC-7CD968FD4A74}"/>
              </a:ext>
            </a:extLst>
          </p:cNvPr>
          <p:cNvSpPr txBox="1"/>
          <p:nvPr/>
        </p:nvSpPr>
        <p:spPr>
          <a:xfrm>
            <a:off x="720000" y="1260000"/>
            <a:ext cx="1017219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2"/>
            <a:r>
              <a:rPr lang="de-DE" sz="20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Fragestellung: </a:t>
            </a:r>
          </a:p>
          <a:p>
            <a:pPr marL="457200" lvl="2" indent="-457200">
              <a:spcBef>
                <a:spcPts val="600"/>
              </a:spcBef>
              <a:buFont typeface="+mj-lt"/>
              <a:buAutoNum type="arabicPeriod"/>
            </a:pPr>
            <a:r>
              <a:rPr lang="de-DE" sz="20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Wie hoch sind in Deutschland die jährlichen Gesamtaufwendungen für Weiterbildung?</a:t>
            </a:r>
          </a:p>
          <a:p>
            <a:pPr marL="457200" lvl="2" indent="-457200">
              <a:spcBef>
                <a:spcPts val="600"/>
              </a:spcBef>
              <a:buFont typeface="+mj-lt"/>
              <a:buAutoNum type="arabicPeriod"/>
            </a:pPr>
            <a:r>
              <a:rPr lang="de-DE" sz="20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Wie verteilen sich diese Kosten?</a:t>
            </a:r>
          </a:p>
        </p:txBody>
      </p:sp>
      <p:sp>
        <p:nvSpPr>
          <p:cNvPr id="9" name="object 4">
            <a:extLst>
              <a:ext uri="{FF2B5EF4-FFF2-40B4-BE49-F238E27FC236}">
                <a16:creationId xmlns:a16="http://schemas.microsoft.com/office/drawing/2014/main" id="{167E9DE7-A30C-4980-A20B-AA79F425466E}"/>
              </a:ext>
            </a:extLst>
          </p:cNvPr>
          <p:cNvSpPr txBox="1">
            <a:spLocks/>
          </p:cNvSpPr>
          <p:nvPr/>
        </p:nvSpPr>
        <p:spPr>
          <a:xfrm>
            <a:off x="707298" y="3337188"/>
            <a:ext cx="10405200" cy="2926058"/>
          </a:xfrm>
          <a:prstGeom prst="rect">
            <a:avLst/>
          </a:prstGeom>
        </p:spPr>
        <p:txBody>
          <a:bodyPr vert="horz" wrap="square" lIns="90000" tIns="46800" rIns="90000" bIns="46800" rtlCol="0">
            <a:spAutoFit/>
          </a:bodyPr>
          <a:lstStyle>
            <a:lvl1pPr marL="0">
              <a:defRPr sz="2000" b="1" i="0">
                <a:solidFill>
                  <a:srgbClr val="F57E20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68288" indent="-268288"/>
            <a:r>
              <a:rPr lang="de-DE" b="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Statistische Angaben zu Weiterbildungskosten:</a:t>
            </a:r>
          </a:p>
          <a:p>
            <a:pPr marL="268288" indent="-268288"/>
            <a:endParaRPr lang="de-DE" sz="1800" b="0" kern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800" b="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Betriebe		</a:t>
            </a:r>
            <a:r>
              <a:rPr lang="de-DE" sz="180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Bildungsfinanzbericht/CVTS (Berichtsjahr 2015)</a:t>
            </a:r>
            <a:r>
              <a:rPr lang="de-DE" sz="1800" kern="0" dirty="0">
                <a:solidFill>
                  <a:srgbClr val="FF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		</a:t>
            </a:r>
            <a:endParaRPr lang="de-DE" sz="1800" kern="0" dirty="0">
              <a:solidFill>
                <a:srgbClr val="E17000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lvl="1"/>
            <a:r>
              <a:rPr lang="de-DE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			Neunte IW-Weiterbildungserhebung (BJ 2016)</a:t>
            </a:r>
            <a:r>
              <a:rPr lang="de-DE" kern="0" dirty="0">
                <a:solidFill>
                  <a:srgbClr val="FF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	</a:t>
            </a:r>
          </a:p>
          <a:p>
            <a:pPr lvl="1"/>
            <a:r>
              <a:rPr lang="de-DE" kern="0" dirty="0">
                <a:solidFill>
                  <a:srgbClr val="FF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	</a:t>
            </a:r>
            <a:endParaRPr lang="de-DE" kern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800" b="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Öffentliche Hand	B</a:t>
            </a:r>
            <a:r>
              <a:rPr lang="de-DE" sz="180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ildungsfinanzbericht (BJ 2015)</a:t>
            </a:r>
            <a:r>
              <a:rPr lang="de-DE" sz="1800" kern="0" dirty="0">
                <a:solidFill>
                  <a:srgbClr val="FF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			</a:t>
            </a:r>
            <a:endParaRPr lang="de-DE" sz="1800" kern="0" dirty="0">
              <a:solidFill>
                <a:srgbClr val="E17000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lvl="1"/>
            <a:r>
              <a:rPr lang="de-DE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			</a:t>
            </a:r>
            <a:r>
              <a:rPr lang="de-DE" kern="0" dirty="0" err="1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BiBB</a:t>
            </a:r>
            <a:r>
              <a:rPr lang="de-DE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-Datenreport (BJ 2017)</a:t>
            </a:r>
            <a:r>
              <a:rPr lang="de-DE" kern="0" dirty="0">
                <a:solidFill>
                  <a:srgbClr val="FF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			</a:t>
            </a:r>
            <a:endParaRPr lang="de-DE" kern="0" dirty="0">
              <a:solidFill>
                <a:srgbClr val="E17000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de-DE" kern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800" b="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Privatpersonen:	</a:t>
            </a:r>
            <a:r>
              <a:rPr lang="de-DE" sz="180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AES (BJ 2016)</a:t>
            </a:r>
            <a:r>
              <a:rPr lang="de-DE" sz="1800" kern="0" dirty="0">
                <a:solidFill>
                  <a:srgbClr val="FF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					</a:t>
            </a:r>
            <a:endParaRPr lang="de-DE" sz="1800" kern="0" dirty="0">
              <a:solidFill>
                <a:srgbClr val="E17000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lvl="1"/>
            <a:r>
              <a:rPr lang="de-DE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			</a:t>
            </a:r>
            <a:r>
              <a:rPr lang="de-DE" kern="0" dirty="0" err="1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BiBB</a:t>
            </a:r>
            <a:r>
              <a:rPr lang="de-DE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Kosten-Nutzen-Studie 2018 (BJ 2015)</a:t>
            </a:r>
            <a:r>
              <a:rPr lang="de-DE" kern="0" dirty="0">
                <a:solidFill>
                  <a:srgbClr val="FF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		</a:t>
            </a:r>
            <a:r>
              <a:rPr lang="de-DE" sz="2000" kern="0" dirty="0">
                <a:solidFill>
                  <a:srgbClr val="FF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</a:t>
            </a:r>
            <a:endParaRPr lang="de-DE" sz="2000" kern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sp>
        <p:nvSpPr>
          <p:cNvPr id="10" name="object 4">
            <a:extLst>
              <a:ext uri="{FF2B5EF4-FFF2-40B4-BE49-F238E27FC236}">
                <a16:creationId xmlns:a16="http://schemas.microsoft.com/office/drawing/2014/main" id="{39A95916-553C-4270-B721-0A32DB26614D}"/>
              </a:ext>
            </a:extLst>
          </p:cNvPr>
          <p:cNvSpPr txBox="1">
            <a:spLocks/>
          </p:cNvSpPr>
          <p:nvPr/>
        </p:nvSpPr>
        <p:spPr>
          <a:xfrm>
            <a:off x="707298" y="2682224"/>
            <a:ext cx="10405200" cy="402291"/>
          </a:xfrm>
          <a:prstGeom prst="rect">
            <a:avLst/>
          </a:prstGeom>
        </p:spPr>
        <p:txBody>
          <a:bodyPr vert="horz" wrap="square" lIns="90000" tIns="46800" rIns="90000" bIns="46800" rtlCol="0">
            <a:spAutoFit/>
          </a:bodyPr>
          <a:lstStyle>
            <a:lvl1pPr marL="0">
              <a:defRPr sz="2000" b="1" i="0">
                <a:solidFill>
                  <a:srgbClr val="F57E20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68288" indent="-268288"/>
            <a:r>
              <a:rPr lang="de-DE" b="0" kern="0" dirty="0">
                <a:solidFill>
                  <a:srgbClr val="FF0000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Problem: unbefriedigende Datenlage (heterogen, fragmentarisch)</a:t>
            </a:r>
          </a:p>
        </p:txBody>
      </p:sp>
    </p:spTree>
    <p:extLst>
      <p:ext uri="{BB962C8B-B14F-4D97-AF65-F5344CB8AC3E}">
        <p14:creationId xmlns:p14="http://schemas.microsoft.com/office/powerpoint/2010/main" val="2678983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8" y="546839"/>
            <a:ext cx="736990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2400" b="0" u="sng" spc="-50" dirty="0">
                <a:solidFill>
                  <a:srgbClr val="E17000"/>
                </a:solidFill>
                <a:latin typeface="Vollkorn Semibold" panose="00000700000000000000" pitchFamily="2" charset="0"/>
                <a:ea typeface="Vollkorn Semibold" panose="00000700000000000000" pitchFamily="2" charset="0"/>
                <a:cs typeface="Palatino Linotype"/>
              </a:rPr>
              <a:t>Verteilung der Weiterbildungskosten, direkte Kosten</a:t>
            </a:r>
            <a:endParaRPr sz="2400" u="sng" dirty="0">
              <a:solidFill>
                <a:srgbClr val="E17000"/>
              </a:solidFill>
              <a:latin typeface="Vollkorn Semibold" panose="00000700000000000000" pitchFamily="2" charset="0"/>
              <a:ea typeface="Vollkorn Semibold" panose="00000700000000000000" pitchFamily="2" charset="0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92194" y="6319531"/>
            <a:ext cx="981075" cy="25590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400" b="1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1400" b="1" spc="-8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1400" b="1" spc="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.fi</a:t>
            </a:r>
            <a:r>
              <a:rPr sz="1400" b="1" spc="2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b</a:t>
            </a:r>
            <a:r>
              <a:rPr sz="1400" b="1" spc="2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400" b="1" spc="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400" b="1" spc="1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6E6C27D-A0B9-4CC7-BEA2-60902A182F48}"/>
              </a:ext>
            </a:extLst>
          </p:cNvPr>
          <p:cNvSpPr txBox="1"/>
          <p:nvPr/>
        </p:nvSpPr>
        <p:spPr>
          <a:xfrm>
            <a:off x="707298" y="1358894"/>
            <a:ext cx="48034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Aufwendungen 2006-2015 in Mrd. Euro: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B062F7E-5DAD-47E8-91B4-1ED4C627610B}"/>
              </a:ext>
            </a:extLst>
          </p:cNvPr>
          <p:cNvSpPr txBox="1"/>
          <p:nvPr/>
        </p:nvSpPr>
        <p:spPr>
          <a:xfrm>
            <a:off x="6075556" y="1367705"/>
            <a:ext cx="3900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Verteilung für 2015:</a:t>
            </a:r>
          </a:p>
        </p:txBody>
      </p:sp>
      <p:pic>
        <p:nvPicPr>
          <p:cNvPr id="16" name="Grafik 15">
            <a:extLst>
              <a:ext uri="{FF2B5EF4-FFF2-40B4-BE49-F238E27FC236}">
                <a16:creationId xmlns:a16="http://schemas.microsoft.com/office/drawing/2014/main" id="{2241CA08-5410-4BB5-8725-ACCC32DB79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2000" y="1908000"/>
            <a:ext cx="5571603" cy="3600000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71DFE8EA-8739-40CB-A695-66D26519CA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0000" y="1908000"/>
            <a:ext cx="5331805" cy="34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531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8" y="546839"/>
            <a:ext cx="950350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2400" b="0" u="sng" spc="-50" dirty="0">
                <a:solidFill>
                  <a:srgbClr val="E17000"/>
                </a:solidFill>
                <a:latin typeface="Vollkorn Semibold" panose="00000700000000000000" pitchFamily="2" charset="0"/>
                <a:ea typeface="Vollkorn Semibold" panose="00000700000000000000" pitchFamily="2" charset="0"/>
                <a:cs typeface="Palatino Linotype"/>
              </a:rPr>
              <a:t>Verteilung der Weiterbildungskosten, direkte und indirekte Kosten</a:t>
            </a:r>
            <a:endParaRPr sz="2400" u="sng" dirty="0">
              <a:solidFill>
                <a:srgbClr val="E17000"/>
              </a:solidFill>
              <a:latin typeface="Vollkorn Semibold" panose="00000700000000000000" pitchFamily="2" charset="0"/>
              <a:ea typeface="Vollkorn Semibold" panose="00000700000000000000" pitchFamily="2" charset="0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92194" y="6319531"/>
            <a:ext cx="981075" cy="25590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400" b="1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1400" b="1" spc="-8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1400" b="1" spc="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.fi</a:t>
            </a:r>
            <a:r>
              <a:rPr sz="1400" b="1" spc="2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b</a:t>
            </a:r>
            <a:r>
              <a:rPr sz="1400" b="1" spc="2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400" b="1" spc="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400" b="1" spc="1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6E6C27D-A0B9-4CC7-BEA2-60902A182F48}"/>
              </a:ext>
            </a:extLst>
          </p:cNvPr>
          <p:cNvSpPr txBox="1"/>
          <p:nvPr/>
        </p:nvSpPr>
        <p:spPr>
          <a:xfrm>
            <a:off x="682914" y="1371600"/>
            <a:ext cx="762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Aufwendungen 2006-2015 in Mrd. Euro: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FB062F7E-5DAD-47E8-91B4-1ED4C627610B}"/>
              </a:ext>
            </a:extLst>
          </p:cNvPr>
          <p:cNvSpPr txBox="1"/>
          <p:nvPr/>
        </p:nvSpPr>
        <p:spPr>
          <a:xfrm>
            <a:off x="6075556" y="1367705"/>
            <a:ext cx="39006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Verteilung für 2015:</a:t>
            </a:r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5B7D429C-7CC0-4DC5-B8FD-50A340A0DC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1667" y="1908000"/>
            <a:ext cx="5571602" cy="3600000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9D5F8520-DCD2-4159-9654-18336B5011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9997" y="1908000"/>
            <a:ext cx="5290266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6392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298" y="546839"/>
            <a:ext cx="8131902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de-DE" sz="2400" b="0" u="sng" spc="-50" dirty="0">
                <a:solidFill>
                  <a:srgbClr val="E17000"/>
                </a:solidFill>
                <a:latin typeface="Vollkorn Semibold" panose="00000700000000000000" pitchFamily="2" charset="0"/>
                <a:ea typeface="Vollkorn Semibold" panose="00000700000000000000" pitchFamily="2" charset="0"/>
                <a:cs typeface="Palatino Linotype"/>
              </a:rPr>
              <a:t>Verteilung der Weiterbildungskosten, steuerliche Effekte</a:t>
            </a:r>
            <a:endParaRPr sz="2400" u="sng" dirty="0">
              <a:solidFill>
                <a:srgbClr val="E17000"/>
              </a:solidFill>
              <a:latin typeface="Vollkorn Semibold" panose="00000700000000000000" pitchFamily="2" charset="0"/>
              <a:ea typeface="Vollkorn Semibold" panose="00000700000000000000" pitchFamily="2" charset="0"/>
              <a:cs typeface="Palatino Linotype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892194" y="6319531"/>
            <a:ext cx="981075" cy="255904"/>
          </a:xfrm>
          <a:prstGeom prst="rect">
            <a:avLst/>
          </a:prstGeom>
        </p:spPr>
        <p:txBody>
          <a:bodyPr vert="horz" wrap="square" lIns="0" tIns="107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5"/>
              </a:spcBef>
            </a:pPr>
            <a:r>
              <a:rPr sz="1400" b="1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ww</a:t>
            </a:r>
            <a:r>
              <a:rPr sz="1400" b="1" spc="-8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w</a:t>
            </a:r>
            <a:r>
              <a:rPr sz="1400" b="1" spc="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.fi</a:t>
            </a:r>
            <a:r>
              <a:rPr sz="1400" b="1" spc="2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b</a:t>
            </a:r>
            <a:r>
              <a:rPr sz="1400" b="1" spc="25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s</a:t>
            </a:r>
            <a:r>
              <a:rPr sz="1400" b="1" spc="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.</a:t>
            </a:r>
            <a:r>
              <a:rPr sz="1400" b="1" spc="10" dirty="0">
                <a:solidFill>
                  <a:srgbClr val="004C6C"/>
                </a:solidFill>
                <a:latin typeface="Calibri"/>
                <a:cs typeface="Calibri"/>
                <a:hlinkClick r:id="rId3"/>
              </a:rPr>
              <a:t>eu</a:t>
            </a:r>
            <a:endParaRPr sz="1400">
              <a:latin typeface="Calibri"/>
              <a:cs typeface="Calibri"/>
            </a:endParaRPr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9C04D7D9-98B0-4ADE-A163-FC77480BCC85}"/>
              </a:ext>
            </a:extLst>
          </p:cNvPr>
          <p:cNvSpPr txBox="1">
            <a:spLocks noGrp="1"/>
          </p:cNvSpPr>
          <p:nvPr>
            <p:ph sz="half" idx="3"/>
          </p:nvPr>
        </p:nvSpPr>
        <p:spPr>
          <a:xfrm>
            <a:off x="720001" y="1260000"/>
            <a:ext cx="9566999" cy="3001912"/>
          </a:xfrm>
          <a:prstGeom prst="rect">
            <a:avLst/>
          </a:prstGeom>
        </p:spPr>
        <p:txBody>
          <a:bodyPr vert="horz" wrap="square" lIns="90000" tIns="46800" rIns="90000" bIns="0" rtlCol="0">
            <a:spAutoFit/>
          </a:bodyPr>
          <a:lstStyle/>
          <a:p>
            <a:pPr marL="268288" lvl="0" indent="-268288"/>
            <a:r>
              <a:rPr lang="de-DE" sz="1800" b="0" u="sng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Direkte Kosten:</a:t>
            </a:r>
          </a:p>
          <a:p>
            <a:pPr marL="268288" lvl="0" indent="-268288"/>
            <a:r>
              <a:rPr lang="de-DE" sz="18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</a:t>
            </a:r>
          </a:p>
          <a:p>
            <a:pPr marL="268288" lvl="0" indent="-268288"/>
            <a:r>
              <a:rPr lang="de-DE" sz="18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Einkommensteuer (</a:t>
            </a:r>
            <a:r>
              <a:rPr lang="de-DE" sz="1800" b="0" u="sng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grobe </a:t>
            </a:r>
            <a:r>
              <a:rPr lang="de-DE" sz="18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Schätzung auf Basis </a:t>
            </a:r>
          </a:p>
          <a:p>
            <a:pPr marL="268288" lvl="0" indent="-268288"/>
            <a:r>
              <a:rPr lang="de-DE" sz="18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der Einkommensteuerstatistik 2010)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ca. 1,9 Mio. Steuerfälle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ca. 2 Mrd. Euro abzugsfähige Fortbildungskosten</a:t>
            </a:r>
          </a:p>
          <a:p>
            <a:endParaRPr lang="de-DE" sz="1600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85750" indent="-285750">
              <a:buFont typeface="Symbol" panose="05050102010706020507" pitchFamily="18" charset="2"/>
              <a:buChar char="Þ"/>
            </a:pPr>
            <a:r>
              <a:rPr lang="de-DE" sz="18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Steuerliche Re-Finanzierung </a:t>
            </a:r>
          </a:p>
          <a:p>
            <a:pPr>
              <a:tabLst>
                <a:tab pos="273050" algn="l"/>
              </a:tabLst>
            </a:pPr>
            <a:r>
              <a:rPr lang="de-DE" sz="18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	(Grenzsteuersatz 35%):		ca. 0,7 Mrd. €</a:t>
            </a:r>
          </a:p>
          <a:p>
            <a:pPr>
              <a:tabLst>
                <a:tab pos="273050" algn="l"/>
              </a:tabLst>
            </a:pPr>
            <a:endParaRPr lang="de-DE" sz="1800" b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>
              <a:tabLst>
                <a:tab pos="273050" algn="l"/>
              </a:tabLst>
            </a:pPr>
            <a:r>
              <a:rPr lang="de-DE" sz="1800" b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Körperschaft-/Gewerbesteuer:	ca. 2,2 Mrd. €</a:t>
            </a:r>
          </a:p>
        </p:txBody>
      </p:sp>
      <p:sp>
        <p:nvSpPr>
          <p:cNvPr id="5" name="object 4">
            <a:extLst>
              <a:ext uri="{FF2B5EF4-FFF2-40B4-BE49-F238E27FC236}">
                <a16:creationId xmlns:a16="http://schemas.microsoft.com/office/drawing/2014/main" id="{7248056E-BBBC-41CE-843C-E59E6F9E8C53}"/>
              </a:ext>
            </a:extLst>
          </p:cNvPr>
          <p:cNvSpPr txBox="1">
            <a:spLocks/>
          </p:cNvSpPr>
          <p:nvPr/>
        </p:nvSpPr>
        <p:spPr>
          <a:xfrm>
            <a:off x="720000" y="4683772"/>
            <a:ext cx="9566999" cy="878254"/>
          </a:xfrm>
          <a:prstGeom prst="rect">
            <a:avLst/>
          </a:prstGeom>
        </p:spPr>
        <p:txBody>
          <a:bodyPr vert="horz" wrap="square" lIns="90000" tIns="46800" rIns="90000" bIns="0" rtlCol="0">
            <a:spAutoFit/>
          </a:bodyPr>
          <a:lstStyle>
            <a:lvl1pPr marL="0">
              <a:defRPr sz="2000" b="1" i="0">
                <a:solidFill>
                  <a:srgbClr val="F57E20"/>
                </a:solidFill>
                <a:latin typeface="Calibri"/>
                <a:ea typeface="+mn-ea"/>
                <a:cs typeface="Calibri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 marL="268288" indent="-268288"/>
            <a:r>
              <a:rPr lang="de-DE" sz="1800" b="0" u="sng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Indirekte Kosten:</a:t>
            </a:r>
          </a:p>
          <a:p>
            <a:pPr marL="268288" indent="-268288"/>
            <a:endParaRPr lang="de-DE" sz="1800" b="0" kern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  <a:p>
            <a:pPr marL="268288" indent="-268288"/>
            <a:r>
              <a:rPr lang="de-DE" sz="1800" b="0" kern="0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Personalausfallkosten, Lohnausfall:	ca. 3,6 Mrd. €	</a:t>
            </a:r>
            <a:endParaRPr lang="de-DE" sz="1800" b="0" u="sng" kern="0" dirty="0">
              <a:solidFill>
                <a:srgbClr val="004C6C"/>
              </a:solidFill>
              <a:latin typeface="Source Sans Pro Semibold" panose="020B0603030403020204" pitchFamily="34" charset="0"/>
              <a:ea typeface="Source Sans Pro Semibold" panose="020B060303040302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F6E4FA16-DDC4-433C-90ED-2AC080231288}"/>
              </a:ext>
            </a:extLst>
          </p:cNvPr>
          <p:cNvSpPr txBox="1"/>
          <p:nvPr/>
        </p:nvSpPr>
        <p:spPr>
          <a:xfrm>
            <a:off x="6102927" y="1260000"/>
            <a:ext cx="4363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004C6C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Hochgerechnete Verteilung für 2010: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8E1F7031-1F5E-44D3-A3D1-8FCC568009A5}"/>
              </a:ext>
            </a:extLst>
          </p:cNvPr>
          <p:cNvSpPr txBox="1"/>
          <p:nvPr/>
        </p:nvSpPr>
        <p:spPr>
          <a:xfrm>
            <a:off x="720000" y="5966668"/>
            <a:ext cx="7281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50" i="1" dirty="0">
                <a:solidFill>
                  <a:srgbClr val="004C6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Quellen:  </a:t>
            </a:r>
            <a:r>
              <a:rPr lang="de-DE" sz="1050" i="1" dirty="0" err="1">
                <a:solidFill>
                  <a:srgbClr val="004C6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BiBB</a:t>
            </a:r>
            <a:r>
              <a:rPr lang="de-DE" sz="1050" i="1" dirty="0">
                <a:solidFill>
                  <a:srgbClr val="004C6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-Datenreport, Bildungsfinanzbericht des Stat. Bundesamtes (jeweils verschiedene Jahrgänge), CVTS3, CVTS4, CVTS5, AES 2016, Müller/</a:t>
            </a:r>
            <a:r>
              <a:rPr lang="de-DE" sz="1050" i="1" dirty="0" err="1">
                <a:solidFill>
                  <a:srgbClr val="004C6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Wenzelmann</a:t>
            </a:r>
            <a:r>
              <a:rPr lang="de-DE" sz="1050" i="1" dirty="0">
                <a:solidFill>
                  <a:srgbClr val="004C6C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 (2016), Stat. Bundesamt (Einkommensteuerstatistik 2010), eigene Berechnungen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1AC010B2-6E25-4015-9A21-EBC5176AA93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92000" y="1908000"/>
            <a:ext cx="5738750" cy="370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5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1600" dirty="0">
            <a:solidFill>
              <a:srgbClr val="004C6C"/>
            </a:solidFill>
            <a:latin typeface="Source Sans Pro Semibold" panose="020B0603030403020204" pitchFamily="34" charset="0"/>
            <a:ea typeface="Source Sans Pro Semibold" panose="020B0603030403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1009</Words>
  <Application>Microsoft Office PowerPoint</Application>
  <PresentationFormat>Breitbild</PresentationFormat>
  <Paragraphs>234</Paragraphs>
  <Slides>21</Slides>
  <Notes>21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9" baseType="lpstr">
      <vt:lpstr>Arial</vt:lpstr>
      <vt:lpstr>Calibri</vt:lpstr>
      <vt:lpstr>Source Sans Pro</vt:lpstr>
      <vt:lpstr>Source Sans Pro Semibold</vt:lpstr>
      <vt:lpstr>Symbol</vt:lpstr>
      <vt:lpstr>Vollkorn Semibold</vt:lpstr>
      <vt:lpstr>Wingdings</vt:lpstr>
      <vt:lpstr>Office Theme</vt:lpstr>
      <vt:lpstr>Finanzierung von Weiterbildung –  Kostenverteilung und Förderinstrumente Ergebnisse aus dem Projekt „Volks- und regionalwirtschaftliche Kosten, Finanzierungs- und Förderstrukturen und Erträge der Weiterbildung – VoREFFi“</vt:lpstr>
      <vt:lpstr>Überblick</vt:lpstr>
      <vt:lpstr>Förderschwerpunkt InnovatWB (Laufzeit 2015 bis 2018)</vt:lpstr>
      <vt:lpstr>Projekt VoREFFi</vt:lpstr>
      <vt:lpstr>Überblick</vt:lpstr>
      <vt:lpstr>Verteilung von Weiterbildungskosten</vt:lpstr>
      <vt:lpstr>Verteilung der Weiterbildungskosten, direkte Kosten</vt:lpstr>
      <vt:lpstr>Verteilung der Weiterbildungskosten, direkte und indirekte Kosten</vt:lpstr>
      <vt:lpstr>Verteilung der Weiterbildungskosten, steuerliche Effekte</vt:lpstr>
      <vt:lpstr>Überblick</vt:lpstr>
      <vt:lpstr>Verbreitung öffentlicher Finanzierungsinstrumente</vt:lpstr>
      <vt:lpstr>Verbreitung öffentlicher Finanzierungsinstrumente</vt:lpstr>
      <vt:lpstr>Verbreitung öffentlicher Finanzierungsinstrumente</vt:lpstr>
      <vt:lpstr>Verbreitung öffentlicher Finanzierungsinstrumente</vt:lpstr>
      <vt:lpstr>Verbreitung öffentlicher Finanzierungsinstrumente</vt:lpstr>
      <vt:lpstr>Verbreitung öffentlicher Finanzierungsinstrumente</vt:lpstr>
      <vt:lpstr>Verbreitung öffentlicher Finanzierungsinstrumente</vt:lpstr>
      <vt:lpstr>Verbreitung öffentlicher Finanzierungsinstrumente</vt:lpstr>
      <vt:lpstr>Ergebnisse</vt:lpstr>
      <vt:lpstr>Fazit:</vt:lpstr>
      <vt:lpstr>ENHANCING LIFELONG LEARNING FOR ALL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Das Bildungssystem in Deutschland</dc:title>
  <dc:creator>D. Dohmen</dc:creator>
  <cp:lastModifiedBy>Lena Wrobel</cp:lastModifiedBy>
  <cp:revision>411</cp:revision>
  <cp:lastPrinted>2018-11-21T13:33:07Z</cp:lastPrinted>
  <dcterms:created xsi:type="dcterms:W3CDTF">2017-09-27T15:40:51Z</dcterms:created>
  <dcterms:modified xsi:type="dcterms:W3CDTF">2019-03-28T14:34:19Z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2017-09-20T00:00:00Z</vt:filetime>
  </property>
  <property fmtid="{D5CDD505-2E9C-101B-9397-08002B2CF9AE}" pid="3" name="Creator">
    <vt:lpwstr>Adobe InDesign CC 2017 (Macintosh)</vt:lpwstr>
  </property>
  <property fmtid="{D5CDD505-2E9C-101B-9397-08002B2CF9AE}" pid="4" name="LastSaved">
    <vt:filetime>2017-09-27T00:00:00Z</vt:filetime>
  </property>
</Properties>
</file>